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sldIdLst>
    <p:sldId id="257" r:id="rId2"/>
    <p:sldId id="393" r:id="rId3"/>
    <p:sldId id="258" r:id="rId4"/>
    <p:sldId id="260" r:id="rId5"/>
    <p:sldId id="261" r:id="rId6"/>
    <p:sldId id="262" r:id="rId7"/>
    <p:sldId id="263" r:id="rId8"/>
    <p:sldId id="264" r:id="rId9"/>
    <p:sldId id="265" r:id="rId10"/>
    <p:sldId id="266" r:id="rId11"/>
    <p:sldId id="267" r:id="rId12"/>
    <p:sldId id="268" r:id="rId13"/>
    <p:sldId id="269" r:id="rId14"/>
    <p:sldId id="270" r:id="rId15"/>
    <p:sldId id="362"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377" r:id="rId33"/>
    <p:sldId id="367" r:id="rId34"/>
    <p:sldId id="368" r:id="rId35"/>
    <p:sldId id="293" r:id="rId36"/>
    <p:sldId id="294" r:id="rId37"/>
    <p:sldId id="295" r:id="rId38"/>
    <p:sldId id="296" r:id="rId39"/>
    <p:sldId id="307" r:id="rId40"/>
    <p:sldId id="308" r:id="rId41"/>
    <p:sldId id="309" r:id="rId42"/>
    <p:sldId id="395" r:id="rId43"/>
    <p:sldId id="379" r:id="rId44"/>
    <p:sldId id="310" r:id="rId45"/>
    <p:sldId id="380" r:id="rId46"/>
    <p:sldId id="311" r:id="rId47"/>
    <p:sldId id="381" r:id="rId48"/>
    <p:sldId id="312" r:id="rId49"/>
    <p:sldId id="313" r:id="rId50"/>
    <p:sldId id="369" r:id="rId51"/>
    <p:sldId id="370" r:id="rId52"/>
    <p:sldId id="371" r:id="rId53"/>
    <p:sldId id="372" r:id="rId54"/>
    <p:sldId id="373" r:id="rId55"/>
    <p:sldId id="374" r:id="rId56"/>
    <p:sldId id="375" r:id="rId57"/>
    <p:sldId id="376" r:id="rId58"/>
    <p:sldId id="382" r:id="rId59"/>
    <p:sldId id="397" r:id="rId60"/>
    <p:sldId id="323" r:id="rId61"/>
    <p:sldId id="324" r:id="rId62"/>
    <p:sldId id="398" r:id="rId63"/>
    <p:sldId id="325" r:id="rId64"/>
    <p:sldId id="38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92" r:id="rId95"/>
    <p:sldId id="399" r:id="rId96"/>
    <p:sldId id="388" r:id="rId97"/>
    <p:sldId id="389" r:id="rId98"/>
    <p:sldId id="391" r:id="rId99"/>
    <p:sldId id="386" r:id="rId100"/>
    <p:sldId id="360" r:id="rId101"/>
    <p:sldId id="361" r:id="rId102"/>
    <p:sldId id="364"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7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303E9-1A8A-406D-9DFA-FF87524EDF5C}" type="datetimeFigureOut">
              <a:rPr lang="en-US" smtClean="0"/>
              <a:t>11/10/2015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ED31-8D23-4B68-A09D-8BA260C2B59E}" type="slidenum">
              <a:rPr lang="en-US" smtClean="0"/>
              <a:t>‹#›</a:t>
            </a:fld>
            <a:endParaRPr lang="en-US"/>
          </a:p>
        </p:txBody>
      </p:sp>
    </p:spTree>
    <p:extLst>
      <p:ext uri="{BB962C8B-B14F-4D97-AF65-F5344CB8AC3E}">
        <p14:creationId xmlns:p14="http://schemas.microsoft.com/office/powerpoint/2010/main" val="304780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1165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38377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11/10/2015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6</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49220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11/10/2015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7</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dirty="0"/>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84543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06898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11/10/2015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29</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en-US" b="1" dirty="0" smtClean="0"/>
              <a:t>Agile projects share certain characteristics (a backlog of work, self-organizing teams, rapid, incremental delivery of new functionality to users) that aren’t necessarily value-adding for all projects and under all circumstances.</a:t>
            </a:r>
            <a:endParaRPr lang="bg-BG" dirty="0"/>
          </a:p>
        </p:txBody>
      </p:sp>
    </p:spTree>
    <p:extLst>
      <p:ext uri="{BB962C8B-B14F-4D97-AF65-F5344CB8AC3E}">
        <p14:creationId xmlns:p14="http://schemas.microsoft.com/office/powerpoint/2010/main" val="349415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50</a:t>
            </a:fld>
            <a:endParaRPr lang="en-US" dirty="0"/>
          </a:p>
        </p:txBody>
      </p:sp>
    </p:spTree>
    <p:extLst>
      <p:ext uri="{BB962C8B-B14F-4D97-AF65-F5344CB8AC3E}">
        <p14:creationId xmlns:p14="http://schemas.microsoft.com/office/powerpoint/2010/main" val="210744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DED31-8D23-4B68-A09D-8BA260C2B59E}" type="slidenum">
              <a:rPr lang="en-US" smtClean="0"/>
              <a:t>86</a:t>
            </a:fld>
            <a:endParaRPr lang="en-US"/>
          </a:p>
        </p:txBody>
      </p:sp>
    </p:spTree>
    <p:extLst>
      <p:ext uri="{BB962C8B-B14F-4D97-AF65-F5344CB8AC3E}">
        <p14:creationId xmlns:p14="http://schemas.microsoft.com/office/powerpoint/2010/main" val="587445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131043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2057455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325385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1924502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18947134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5864245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07210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084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82.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forums.academy.telerik.com/" TargetMode="External"/><Relationship Id="rId10" Type="http://schemas.openxmlformats.org/officeDocument/2006/relationships/image" Target="../media/image84.png"/><Relationship Id="rId4" Type="http://schemas.openxmlformats.org/officeDocument/2006/relationships/hyperlink" Target="http://www.facebook.com/telerikacademy" TargetMode="External"/><Relationship Id="rId9"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1524000"/>
          </a:xfrm>
        </p:spPr>
        <p:txBody>
          <a:bodyPr/>
          <a:lstStyle/>
          <a:p>
            <a:r>
              <a:rPr lang="en-US" dirty="0"/>
              <a:t>Software Development Models</a:t>
            </a:r>
          </a:p>
        </p:txBody>
      </p:sp>
      <p:sp>
        <p:nvSpPr>
          <p:cNvPr id="3" name="Subtitle 2"/>
          <p:cNvSpPr>
            <a:spLocks noGrp="1"/>
          </p:cNvSpPr>
          <p:nvPr>
            <p:ph type="subTitle" idx="1"/>
          </p:nvPr>
        </p:nvSpPr>
        <p:spPr>
          <a:xfrm>
            <a:off x="457200" y="3124200"/>
            <a:ext cx="8229600" cy="914400"/>
          </a:xfrm>
        </p:spPr>
        <p:txBody>
          <a:bodyPr/>
          <a:lstStyle/>
          <a:p>
            <a:r>
              <a:rPr lang="en-US" dirty="0" smtClean="0"/>
              <a:t>Methodologies for Organizing </a:t>
            </a:r>
            <a:r>
              <a:rPr lang="en-US" dirty="0"/>
              <a:t>the </a:t>
            </a:r>
            <a:r>
              <a:rPr lang="en-US" dirty="0" smtClean="0"/>
              <a:t>Software Development Process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77000" y="4495800"/>
            <a:ext cx="1876425" cy="1876425"/>
          </a:xfrm>
          <a:prstGeom prst="ellipse">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53191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V-model</a:t>
            </a:r>
            <a:endParaRPr lang="en-US" dirty="0"/>
          </a:p>
        </p:txBody>
      </p:sp>
      <p:sp>
        <p:nvSpPr>
          <p:cNvPr id="3" name="Content Placeholder 2"/>
          <p:cNvSpPr>
            <a:spLocks noGrp="1"/>
          </p:cNvSpPr>
          <p:nvPr>
            <p:ph idx="1"/>
          </p:nvPr>
        </p:nvSpPr>
        <p:spPr/>
        <p:txBody>
          <a:bodyPr/>
          <a:lstStyle/>
          <a:p>
            <a:pPr>
              <a:lnSpc>
                <a:spcPct val="100000"/>
              </a:lnSpc>
            </a:pPr>
            <a:r>
              <a:rPr lang="en-US" dirty="0" smtClean="0"/>
              <a:t>The model presents </a:t>
            </a:r>
            <a:r>
              <a:rPr lang="en-US" dirty="0" smtClean="0">
                <a:solidFill>
                  <a:schemeClr val="accent5">
                    <a:lumMod val="20000"/>
                    <a:lumOff val="80000"/>
                  </a:schemeClr>
                </a:solidFill>
              </a:rPr>
              <a:t>two branches</a:t>
            </a:r>
            <a:endParaRPr lang="en-US" dirty="0" smtClean="0"/>
          </a:p>
          <a:p>
            <a:pPr marL="577850" lvl="1" indent="-220663">
              <a:lnSpc>
                <a:spcPct val="100000"/>
              </a:lnSpc>
            </a:pPr>
            <a:r>
              <a:rPr lang="en-US" dirty="0" smtClean="0">
                <a:solidFill>
                  <a:schemeClr val="accent5">
                    <a:lumMod val="20000"/>
                    <a:lumOff val="80000"/>
                  </a:schemeClr>
                </a:solidFill>
              </a:rPr>
              <a:t>Development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The process of design and implementation</a:t>
            </a:r>
          </a:p>
          <a:p>
            <a:pPr marL="577850" lvl="1" indent="-220663">
              <a:lnSpc>
                <a:spcPct val="100000"/>
              </a:lnSpc>
            </a:pPr>
            <a:r>
              <a:rPr lang="en-US" dirty="0" smtClean="0">
                <a:solidFill>
                  <a:schemeClr val="accent5">
                    <a:lumMod val="20000"/>
                    <a:lumOff val="80000"/>
                  </a:schemeClr>
                </a:solidFill>
              </a:rPr>
              <a:t>Testing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Verification and integration into bigger subsystems</a:t>
            </a:r>
          </a:p>
          <a:p>
            <a:pPr>
              <a:lnSpc>
                <a:spcPct val="100000"/>
              </a:lnSpc>
            </a:pPr>
            <a:r>
              <a:rPr lang="en-US" dirty="0" smtClean="0"/>
              <a:t>Both are </a:t>
            </a:r>
            <a:r>
              <a:rPr lang="en-US" dirty="0"/>
              <a:t>corresponding activities of </a:t>
            </a:r>
            <a:r>
              <a:rPr lang="en-US" dirty="0">
                <a:solidFill>
                  <a:schemeClr val="accent5">
                    <a:lumMod val="20000"/>
                    <a:lumOff val="80000"/>
                  </a:schemeClr>
                </a:solidFill>
              </a:rPr>
              <a:t>equal importance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24357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Scrum?</a:t>
            </a:r>
            <a:endParaRPr lang="en-US" dirty="0"/>
          </a:p>
        </p:txBody>
      </p:sp>
      <p:sp>
        <p:nvSpPr>
          <p:cNvPr id="3" name="Content Placeholder 2"/>
          <p:cNvSpPr>
            <a:spLocks noGrp="1"/>
          </p:cNvSpPr>
          <p:nvPr>
            <p:ph idx="1"/>
          </p:nvPr>
        </p:nvSpPr>
        <p:spPr/>
        <p:txBody>
          <a:bodyPr numCol="2"/>
          <a:lstStyle/>
          <a:p>
            <a:pPr>
              <a:lnSpc>
                <a:spcPct val="100000"/>
              </a:lnSpc>
            </a:pPr>
            <a:r>
              <a:rPr lang="en-US" dirty="0" smtClean="0"/>
              <a:t>Telerik</a:t>
            </a:r>
          </a:p>
          <a:p>
            <a:pPr>
              <a:lnSpc>
                <a:spcPct val="100000"/>
              </a:lnSpc>
            </a:pPr>
            <a:r>
              <a:rPr lang="en-US" dirty="0"/>
              <a:t>Microsoft</a:t>
            </a:r>
          </a:p>
          <a:p>
            <a:pPr>
              <a:lnSpc>
                <a:spcPct val="100000"/>
              </a:lnSpc>
            </a:pPr>
            <a:r>
              <a:rPr lang="en-US" dirty="0"/>
              <a:t>Yahoo</a:t>
            </a:r>
          </a:p>
          <a:p>
            <a:pPr>
              <a:lnSpc>
                <a:spcPct val="100000"/>
              </a:lnSpc>
            </a:pPr>
            <a:r>
              <a:rPr lang="en-US" dirty="0"/>
              <a:t>Google</a:t>
            </a:r>
          </a:p>
          <a:p>
            <a:pPr>
              <a:lnSpc>
                <a:spcPct val="100000"/>
              </a:lnSpc>
            </a:pPr>
            <a:r>
              <a:rPr lang="en-US" dirty="0"/>
              <a:t>Electronic Arts</a:t>
            </a:r>
          </a:p>
          <a:p>
            <a:pPr>
              <a:lnSpc>
                <a:spcPct val="100000"/>
              </a:lnSpc>
            </a:pPr>
            <a:r>
              <a:rPr lang="en-US" dirty="0"/>
              <a:t>Lockheed Martin</a:t>
            </a:r>
          </a:p>
          <a:p>
            <a:pPr>
              <a:lnSpc>
                <a:spcPct val="100000"/>
              </a:lnSpc>
            </a:pPr>
            <a:r>
              <a:rPr lang="en-US" dirty="0" smtClean="0"/>
              <a:t>Philips</a:t>
            </a:r>
            <a:endParaRPr lang="en-US" dirty="0"/>
          </a:p>
          <a:p>
            <a:pPr>
              <a:lnSpc>
                <a:spcPct val="100000"/>
              </a:lnSpc>
            </a:pPr>
            <a:r>
              <a:rPr lang="en-US" dirty="0" smtClean="0"/>
              <a:t>Siemens</a:t>
            </a:r>
            <a:endParaRPr lang="en-US" dirty="0"/>
          </a:p>
          <a:p>
            <a:pPr>
              <a:lnSpc>
                <a:spcPct val="100000"/>
              </a:lnSpc>
            </a:pPr>
            <a:r>
              <a:rPr lang="en-US" dirty="0"/>
              <a:t>Nokia</a:t>
            </a:r>
          </a:p>
          <a:p>
            <a:pPr>
              <a:lnSpc>
                <a:spcPct val="100000"/>
              </a:lnSpc>
            </a:pPr>
            <a:r>
              <a:rPr lang="en-US" dirty="0"/>
              <a:t>IBM</a:t>
            </a:r>
          </a:p>
          <a:p>
            <a:pPr>
              <a:lnSpc>
                <a:spcPct val="100000"/>
              </a:lnSpc>
            </a:pPr>
            <a:r>
              <a:rPr lang="en-US" dirty="0" smtClean="0"/>
              <a:t>BBC</a:t>
            </a:r>
          </a:p>
          <a:p>
            <a:pPr>
              <a:lnSpc>
                <a:spcPct val="100000"/>
              </a:lnSpc>
            </a:pPr>
            <a:r>
              <a:rPr lang="en-US" dirty="0" smtClean="0"/>
              <a:t>Etc.</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26429" y="3733800"/>
            <a:ext cx="3733800" cy="2489200"/>
          </a:xfrm>
          <a:prstGeom prst="roundRect">
            <a:avLst>
              <a:gd name="adj" fmla="val 7463"/>
            </a:avLst>
          </a:prstGeom>
          <a:noFill/>
          <a:effectLst>
            <a:glow rad="101600">
              <a:schemeClr val="tx1">
                <a:alpha val="6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5317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Models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44313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2562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V-model Scheme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TextBox 4"/>
          <p:cNvSpPr txBox="1"/>
          <p:nvPr/>
        </p:nvSpPr>
        <p:spPr>
          <a:xfrm>
            <a:off x="438908" y="1000373"/>
            <a:ext cx="260611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Requirements</a:t>
            </a:r>
          </a:p>
          <a:p>
            <a:pPr algn="ctr"/>
            <a:r>
              <a:rPr lang="en-US" b="1" dirty="0" smtClean="0">
                <a:effectLst>
                  <a:outerShdw blurRad="38100" dist="38100" dir="2700000" algn="tl">
                    <a:srgbClr val="000000">
                      <a:alpha val="43137"/>
                    </a:srgbClr>
                  </a:outerShdw>
                </a:effectLst>
              </a:rPr>
              <a:t>definition</a:t>
            </a:r>
            <a:endParaRPr lang="en-US" b="1" dirty="0">
              <a:effectLst>
                <a:outerShdw blurRad="38100" dist="38100" dir="2700000" algn="tl">
                  <a:srgbClr val="000000">
                    <a:alpha val="43137"/>
                  </a:srgbClr>
                </a:outerShdw>
              </a:effectLst>
            </a:endParaRPr>
          </a:p>
        </p:txBody>
      </p:sp>
      <p:sp>
        <p:nvSpPr>
          <p:cNvPr id="6" name="TextBox 5"/>
          <p:cNvSpPr txBox="1"/>
          <p:nvPr/>
        </p:nvSpPr>
        <p:spPr>
          <a:xfrm>
            <a:off x="811032" y="2286000"/>
            <a:ext cx="253443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Functional </a:t>
            </a:r>
          </a:p>
          <a:p>
            <a:pPr algn="ctr"/>
            <a:r>
              <a:rPr lang="en-US" b="1" dirty="0" smtClean="0">
                <a:effectLst>
                  <a:outerShdw blurRad="38100" dist="38100" dir="2700000" algn="tl">
                    <a:srgbClr val="000000">
                      <a:alpha val="43137"/>
                    </a:srgbClr>
                  </a:outerShdw>
                </a:effectLst>
              </a:rPr>
              <a:t>system design</a:t>
            </a:r>
            <a:endParaRPr lang="en-US" b="1" dirty="0">
              <a:effectLst>
                <a:outerShdw blurRad="38100" dist="38100" dir="2700000" algn="tl">
                  <a:srgbClr val="000000">
                    <a:alpha val="43137"/>
                  </a:srgbClr>
                </a:outerShdw>
              </a:effectLst>
            </a:endParaRPr>
          </a:p>
        </p:txBody>
      </p:sp>
      <p:sp>
        <p:nvSpPr>
          <p:cNvPr id="7" name="TextBox 6"/>
          <p:cNvSpPr txBox="1"/>
          <p:nvPr/>
        </p:nvSpPr>
        <p:spPr>
          <a:xfrm>
            <a:off x="1237896" y="3581400"/>
            <a:ext cx="2724504"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Technical system </a:t>
            </a: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design</a:t>
            </a:r>
          </a:p>
        </p:txBody>
      </p:sp>
      <p:sp>
        <p:nvSpPr>
          <p:cNvPr id="8" name="TextBox 7"/>
          <p:cNvSpPr txBox="1"/>
          <p:nvPr/>
        </p:nvSpPr>
        <p:spPr>
          <a:xfrm>
            <a:off x="1741964" y="4800600"/>
            <a:ext cx="2417552" cy="646331"/>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rPr>
              <a:t>esign</a:t>
            </a:r>
            <a:endParaRPr lang="en-US" b="1" dirty="0">
              <a:effectLst>
                <a:outerShdw blurRad="38100" dist="38100" dir="2700000" algn="tl">
                  <a:srgbClr val="000000">
                    <a:alpha val="43137"/>
                  </a:srgbClr>
                </a:outerShdw>
              </a:effectLst>
            </a:endParaRPr>
          </a:p>
        </p:txBody>
      </p:sp>
      <p:sp>
        <p:nvSpPr>
          <p:cNvPr id="9" name="TextBox 8"/>
          <p:cNvSpPr txBox="1"/>
          <p:nvPr/>
        </p:nvSpPr>
        <p:spPr>
          <a:xfrm>
            <a:off x="3598151" y="6019800"/>
            <a:ext cx="2100255" cy="477054"/>
          </a:xfrm>
          <a:prstGeom prst="rect">
            <a:avLst/>
          </a:prstGeom>
          <a:solidFill>
            <a:srgbClr val="5E6465"/>
          </a:solidFill>
          <a:ln w="25400">
            <a:solidFill>
              <a:schemeClr val="tx1">
                <a:lumMod val="20000"/>
                <a:lumOff val="80000"/>
              </a:schemeClr>
            </a:solidFill>
          </a:ln>
        </p:spPr>
        <p:txBody>
          <a:bodyPr wrap="none" rtlCol="0">
            <a:spAutoFit/>
          </a:bodyPr>
          <a:lstStyle/>
          <a:p>
            <a:pPr algn="ctr"/>
            <a:r>
              <a:rPr lang="en-US" b="1" dirty="0" smtClean="0">
                <a:effectLst>
                  <a:outerShdw blurRad="38100" dist="38100" dir="2700000" algn="tl">
                    <a:srgbClr val="000000">
                      <a:alpha val="43137"/>
                    </a:srgbClr>
                  </a:outerShdw>
                </a:effectLst>
              </a:rPr>
              <a:t>Programming</a:t>
            </a:r>
          </a:p>
        </p:txBody>
      </p:sp>
      <p:sp>
        <p:nvSpPr>
          <p:cNvPr id="10" name="TextBox 9"/>
          <p:cNvSpPr txBox="1"/>
          <p:nvPr/>
        </p:nvSpPr>
        <p:spPr>
          <a:xfrm>
            <a:off x="5181601" y="4800600"/>
            <a:ext cx="213987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smtClean="0">
                <a:effectLst>
                  <a:outerShdw blurRad="38100" dist="38100" dir="2700000" algn="tl">
                    <a:srgbClr val="000000">
                      <a:alpha val="43137"/>
                    </a:srgbClr>
                  </a:outerShdw>
                </a:effectLst>
              </a:rPr>
              <a:t>test</a:t>
            </a:r>
          </a:p>
        </p:txBody>
      </p:sp>
      <p:sp>
        <p:nvSpPr>
          <p:cNvPr id="11" name="TextBox 10"/>
          <p:cNvSpPr txBox="1"/>
          <p:nvPr/>
        </p:nvSpPr>
        <p:spPr>
          <a:xfrm>
            <a:off x="5486400" y="3581400"/>
            <a:ext cx="233114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Integration </a:t>
            </a:r>
          </a:p>
          <a:p>
            <a:pPr algn="ctr"/>
            <a:r>
              <a:rPr lang="en-US" b="1" dirty="0" smtClean="0">
                <a:effectLst>
                  <a:outerShdw blurRad="38100" dist="38100" dir="2700000" algn="tl">
                    <a:srgbClr val="000000">
                      <a:alpha val="43137"/>
                    </a:srgbClr>
                  </a:outerShdw>
                </a:effectLst>
              </a:rPr>
              <a:t>test</a:t>
            </a:r>
          </a:p>
        </p:txBody>
      </p:sp>
      <p:sp>
        <p:nvSpPr>
          <p:cNvPr id="12" name="TextBox 11"/>
          <p:cNvSpPr txBox="1"/>
          <p:nvPr/>
        </p:nvSpPr>
        <p:spPr>
          <a:xfrm>
            <a:off x="5873536" y="2286000"/>
            <a:ext cx="2286000"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System </a:t>
            </a:r>
          </a:p>
          <a:p>
            <a:pPr algn="ctr"/>
            <a:r>
              <a:rPr lang="en-US" b="1" dirty="0" smtClean="0">
                <a:effectLst>
                  <a:outerShdw blurRad="38100" dist="38100" dir="2700000" algn="tl">
                    <a:srgbClr val="000000">
                      <a:alpha val="43137"/>
                    </a:srgbClr>
                  </a:outerShdw>
                </a:effectLst>
              </a:rPr>
              <a:t>test</a:t>
            </a:r>
          </a:p>
        </p:txBody>
      </p:sp>
      <p:sp>
        <p:nvSpPr>
          <p:cNvPr id="13" name="TextBox 12"/>
          <p:cNvSpPr txBox="1"/>
          <p:nvPr/>
        </p:nvSpPr>
        <p:spPr>
          <a:xfrm>
            <a:off x="6251540" y="1000373"/>
            <a:ext cx="2458305"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Acceptance</a:t>
            </a:r>
          </a:p>
          <a:p>
            <a:pPr algn="ctr"/>
            <a:r>
              <a:rPr lang="en-US" b="1" dirty="0" smtClean="0">
                <a:effectLst>
                  <a:outerShdw blurRad="38100" dist="38100" dir="2700000" algn="tl">
                    <a:srgbClr val="000000">
                      <a:alpha val="43137"/>
                    </a:srgbClr>
                  </a:outerShdw>
                </a:effectLst>
              </a:rPr>
              <a:t>test</a:t>
            </a:r>
          </a:p>
        </p:txBody>
      </p:sp>
      <p:cxnSp>
        <p:nvCxnSpPr>
          <p:cNvPr id="15" name="Straight Connector 14"/>
          <p:cNvCxnSpPr>
            <a:stCxn id="5" idx="2"/>
          </p:cNvCxnSpPr>
          <p:nvPr/>
        </p:nvCxnSpPr>
        <p:spPr>
          <a:xfrm>
            <a:off x="1741964" y="1862147"/>
            <a:ext cx="168142" cy="42385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71151" y="3147774"/>
            <a:ext cx="1810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2"/>
          </p:cNvCxnSpPr>
          <p:nvPr/>
        </p:nvCxnSpPr>
        <p:spPr>
          <a:xfrm>
            <a:off x="2600148" y="4443174"/>
            <a:ext cx="17529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98406" y="5662374"/>
            <a:ext cx="397594" cy="595954"/>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2"/>
          </p:cNvCxnSpPr>
          <p:nvPr/>
        </p:nvCxnSpPr>
        <p:spPr>
          <a:xfrm flipH="1">
            <a:off x="6451758" y="4443174"/>
            <a:ext cx="20021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887282" y="3147774"/>
            <a:ext cx="1822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9" idx="1"/>
          </p:cNvCxnSpPr>
          <p:nvPr/>
        </p:nvCxnSpPr>
        <p:spPr>
          <a:xfrm>
            <a:off x="3200400" y="5662374"/>
            <a:ext cx="397751" cy="595953"/>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480692" y="1862147"/>
            <a:ext cx="159214" cy="423854"/>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 idx="1"/>
          </p:cNvCxnSpPr>
          <p:nvPr/>
        </p:nvCxnSpPr>
        <p:spPr>
          <a:xfrm rot="10800000">
            <a:off x="438908" y="1862149"/>
            <a:ext cx="372124" cy="854738"/>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 idx="1"/>
          </p:cNvCxnSpPr>
          <p:nvPr/>
        </p:nvCxnSpPr>
        <p:spPr>
          <a:xfrm rot="10800000">
            <a:off x="811032" y="3147775"/>
            <a:ext cx="426864" cy="864513"/>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8" idx="1"/>
          </p:cNvCxnSpPr>
          <p:nvPr/>
        </p:nvCxnSpPr>
        <p:spPr>
          <a:xfrm rot="10800000">
            <a:off x="1237896" y="4443176"/>
            <a:ext cx="504068" cy="680591"/>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9" idx="1"/>
          </p:cNvCxnSpPr>
          <p:nvPr/>
        </p:nvCxnSpPr>
        <p:spPr>
          <a:xfrm rot="10800000">
            <a:off x="3045019" y="5662375"/>
            <a:ext cx="553132" cy="595952"/>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3" idx="1"/>
            <a:endCxn id="5" idx="3"/>
          </p:cNvCxnSpPr>
          <p:nvPr/>
        </p:nvCxnSpPr>
        <p:spPr>
          <a:xfrm flipH="1">
            <a:off x="3045019" y="1431260"/>
            <a:ext cx="3206521"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2" idx="1"/>
            <a:endCxn id="6" idx="3"/>
          </p:cNvCxnSpPr>
          <p:nvPr/>
        </p:nvCxnSpPr>
        <p:spPr>
          <a:xfrm flipH="1">
            <a:off x="3345463" y="2716887"/>
            <a:ext cx="2528073"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1" idx="1"/>
            <a:endCxn id="7" idx="3"/>
          </p:cNvCxnSpPr>
          <p:nvPr/>
        </p:nvCxnSpPr>
        <p:spPr>
          <a:xfrm flipH="1">
            <a:off x="3962400" y="4012287"/>
            <a:ext cx="1524000"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 idx="3"/>
          </p:cNvCxnSpPr>
          <p:nvPr/>
        </p:nvCxnSpPr>
        <p:spPr>
          <a:xfrm flipH="1">
            <a:off x="4159516" y="5123765"/>
            <a:ext cx="1022085" cy="1"/>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33814" y="5949177"/>
            <a:ext cx="1066386" cy="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236888" y="6019801"/>
            <a:ext cx="2262158"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Implementation &amp; </a:t>
            </a:r>
          </a:p>
          <a:p>
            <a:r>
              <a:rPr lang="en-US" sz="2000" b="1" dirty="0" smtClean="0">
                <a:effectLst>
                  <a:outerShdw blurRad="38100" dist="38100" dir="2700000" algn="tl">
                    <a:srgbClr val="000000">
                      <a:alpha val="43137"/>
                    </a:srgbClr>
                  </a:outerShdw>
                </a:effectLst>
              </a:rPr>
              <a:t>Integration</a:t>
            </a:r>
            <a:endParaRPr lang="en-US" sz="2000" b="1" dirty="0">
              <a:effectLst>
                <a:outerShdw blurRad="38100" dist="38100" dir="2700000" algn="tl">
                  <a:srgbClr val="000000">
                    <a:alpha val="43137"/>
                  </a:srgbClr>
                </a:outerShdw>
              </a:effectLst>
            </a:endParaRPr>
          </a:p>
        </p:txBody>
      </p:sp>
      <p:cxnSp>
        <p:nvCxnSpPr>
          <p:cNvPr id="134" name="Straight Arrow Connector 133"/>
          <p:cNvCxnSpPr/>
          <p:nvPr/>
        </p:nvCxnSpPr>
        <p:spPr>
          <a:xfrm flipH="1">
            <a:off x="7194871" y="6019802"/>
            <a:ext cx="1110929"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6978422" y="6032697"/>
            <a:ext cx="1743811"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Verification &amp; </a:t>
            </a:r>
          </a:p>
          <a:p>
            <a:r>
              <a:rPr lang="en-US" sz="2000" b="1" dirty="0">
                <a:effectLst>
                  <a:outerShdw blurRad="38100" dist="38100" dir="2700000" algn="tl">
                    <a:srgbClr val="000000">
                      <a:alpha val="43137"/>
                    </a:srgbClr>
                  </a:outerShdw>
                </a:effectLst>
              </a:rPr>
              <a:t>V</a:t>
            </a:r>
            <a:r>
              <a:rPr lang="en-US" sz="2000" b="1" dirty="0" smtClean="0">
                <a:effectLst>
                  <a:outerShdw blurRad="38100" dist="38100" dir="2700000" algn="tl">
                    <a:srgbClr val="000000">
                      <a:alpha val="43137"/>
                    </a:srgbClr>
                  </a:outerShdw>
                </a:effectLst>
              </a:rPr>
              <a:t>alidation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993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Requirements </a:t>
            </a:r>
            <a:r>
              <a:rPr lang="en-US" dirty="0" smtClean="0"/>
              <a:t>specification</a:t>
            </a:r>
          </a:p>
          <a:p>
            <a:pPr lvl="1">
              <a:lnSpc>
                <a:spcPct val="100000"/>
              </a:lnSpc>
            </a:pPr>
            <a:r>
              <a:rPr lang="en-US" dirty="0" smtClean="0"/>
              <a:t>Specifying customer requirements</a:t>
            </a:r>
          </a:p>
          <a:p>
            <a:pPr lvl="1">
              <a:lnSpc>
                <a:spcPct val="100000"/>
              </a:lnSpc>
            </a:pPr>
            <a:r>
              <a:rPr lang="en-US" dirty="0" smtClean="0"/>
              <a:t>Defining the system’s purpose, characteristics </a:t>
            </a:r>
            <a:r>
              <a:rPr lang="en-US" dirty="0"/>
              <a:t>and </a:t>
            </a:r>
            <a:r>
              <a:rPr lang="en-US" dirty="0" smtClean="0"/>
              <a:t>features</a:t>
            </a:r>
          </a:p>
          <a:p>
            <a:pPr marL="342900" indent="-342900">
              <a:lnSpc>
                <a:spcPct val="100000"/>
              </a:lnSpc>
              <a:buSzPct val="100000"/>
              <a:buFont typeface="+mj-lt"/>
              <a:buAutoNum type="arabicPeriod"/>
            </a:pPr>
            <a:r>
              <a:rPr lang="en-US" dirty="0"/>
              <a:t>Functional system </a:t>
            </a:r>
            <a:r>
              <a:rPr lang="en-US" dirty="0" smtClean="0"/>
              <a:t>design</a:t>
            </a:r>
          </a:p>
          <a:p>
            <a:pPr lvl="1">
              <a:lnSpc>
                <a:spcPct val="100000"/>
              </a:lnSpc>
            </a:pPr>
            <a:r>
              <a:rPr lang="en-US" dirty="0" smtClean="0"/>
              <a:t>Mapping functions </a:t>
            </a:r>
            <a:r>
              <a:rPr lang="en-US" dirty="0"/>
              <a:t>and dialogues of the new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724400"/>
            <a:ext cx="1671003" cy="1809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2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Technical system </a:t>
            </a:r>
            <a:r>
              <a:rPr lang="en-US" dirty="0" smtClean="0"/>
              <a:t>design</a:t>
            </a:r>
          </a:p>
          <a:p>
            <a:pPr lvl="1">
              <a:lnSpc>
                <a:spcPct val="100000"/>
              </a:lnSpc>
            </a:pPr>
            <a:r>
              <a:rPr lang="en-US" dirty="0" smtClean="0"/>
              <a:t>Designing the </a:t>
            </a:r>
            <a:r>
              <a:rPr lang="en-US" dirty="0"/>
              <a:t>implementation of the </a:t>
            </a:r>
            <a:r>
              <a:rPr lang="en-US" dirty="0" smtClean="0"/>
              <a:t>system</a:t>
            </a:r>
          </a:p>
          <a:p>
            <a:pPr lvl="1">
              <a:lnSpc>
                <a:spcPct val="100000"/>
              </a:lnSpc>
            </a:pPr>
            <a:r>
              <a:rPr lang="en-US" dirty="0" smtClean="0"/>
              <a:t>Defining </a:t>
            </a:r>
            <a:r>
              <a:rPr lang="en-US" dirty="0"/>
              <a:t>interfaces to the system </a:t>
            </a:r>
            <a:r>
              <a:rPr lang="en-US" dirty="0" smtClean="0"/>
              <a:t>environment</a:t>
            </a:r>
          </a:p>
          <a:p>
            <a:pPr lvl="1">
              <a:lnSpc>
                <a:spcPct val="100000"/>
              </a:lnSpc>
            </a:pPr>
            <a:r>
              <a:rPr lang="en-US" dirty="0" smtClean="0"/>
              <a:t>Decomposing </a:t>
            </a:r>
            <a:r>
              <a:rPr lang="en-US" dirty="0"/>
              <a:t>the system into </a:t>
            </a:r>
            <a:r>
              <a:rPr lang="en-US" dirty="0" smtClean="0"/>
              <a:t>smaller understandable </a:t>
            </a:r>
            <a:r>
              <a:rPr lang="en-US" dirty="0"/>
              <a:t>subsystems </a:t>
            </a:r>
            <a:endParaRPr lang="en-US" dirty="0" smtClean="0"/>
          </a:p>
          <a:p>
            <a:pPr lvl="2">
              <a:lnSpc>
                <a:spcPct val="100000"/>
              </a:lnSpc>
            </a:pPr>
            <a:r>
              <a:rPr lang="en-US" dirty="0" smtClean="0"/>
              <a:t>System architecture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7800" y="41910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7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Tasks </a:t>
            </a:r>
            <a:r>
              <a:rPr lang="en-US" dirty="0" smtClean="0"/>
              <a:t>(3)</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4"/>
            </a:pPr>
            <a:r>
              <a:rPr lang="en-US" dirty="0" smtClean="0"/>
              <a:t>Component specification</a:t>
            </a:r>
          </a:p>
          <a:p>
            <a:pPr marL="566738" lvl="1" indent="-219075">
              <a:lnSpc>
                <a:spcPct val="100000"/>
              </a:lnSpc>
              <a:buSzPct val="100000"/>
            </a:pPr>
            <a:r>
              <a:rPr lang="en-US" dirty="0" smtClean="0"/>
              <a:t>Defining each subsystem</a:t>
            </a:r>
          </a:p>
          <a:p>
            <a:pPr marL="855663" lvl="2" indent="-215900">
              <a:lnSpc>
                <a:spcPct val="100000"/>
              </a:lnSpc>
              <a:buSzPct val="100000"/>
            </a:pPr>
            <a:r>
              <a:rPr lang="en-US" dirty="0" smtClean="0"/>
              <a:t>Task</a:t>
            </a:r>
            <a:r>
              <a:rPr lang="en-US" dirty="0"/>
              <a:t>, behavior, inner </a:t>
            </a:r>
            <a:r>
              <a:rPr lang="en-US" dirty="0" smtClean="0"/>
              <a:t>structure, interfaces</a:t>
            </a:r>
          </a:p>
          <a:p>
            <a:pPr marL="342900" indent="-342900">
              <a:lnSpc>
                <a:spcPct val="100000"/>
              </a:lnSpc>
              <a:buSzPct val="100000"/>
              <a:buFont typeface="+mj-lt"/>
              <a:buAutoNum type="arabicPeriod" startAt="5"/>
            </a:pPr>
            <a:r>
              <a:rPr lang="en-US" dirty="0" smtClean="0"/>
              <a:t>Programming</a:t>
            </a:r>
            <a:endParaRPr lang="en-US" dirty="0"/>
          </a:p>
          <a:p>
            <a:pPr marL="566738" lvl="1" indent="-219075">
              <a:lnSpc>
                <a:spcPct val="100000"/>
              </a:lnSpc>
              <a:buSzPct val="100000"/>
              <a:tabLst>
                <a:tab pos="566738" algn="l"/>
              </a:tabLst>
            </a:pPr>
            <a:r>
              <a:rPr lang="en-US" dirty="0"/>
              <a:t>I</a:t>
            </a:r>
            <a:r>
              <a:rPr lang="en-US" dirty="0" smtClean="0"/>
              <a:t>mplementing  each specified  component in </a:t>
            </a:r>
            <a:r>
              <a:rPr lang="en-US" dirty="0"/>
              <a:t>a programming </a:t>
            </a:r>
            <a:r>
              <a:rPr lang="en-US" dirty="0" smtClean="0"/>
              <a:t>language</a:t>
            </a:r>
          </a:p>
          <a:p>
            <a:pPr marL="855663" lvl="2" indent="-215900">
              <a:lnSpc>
                <a:spcPct val="100000"/>
              </a:lnSpc>
              <a:buSzPct val="100000"/>
            </a:pPr>
            <a:r>
              <a:rPr lang="en-US" dirty="0" smtClean="0"/>
              <a:t>Modules, units,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0" y="4315732"/>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5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Tasks</a:t>
            </a:r>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1" y="2667000"/>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891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System </a:t>
            </a:r>
            <a:r>
              <a:rPr lang="en-US" dirty="0" smtClean="0"/>
              <a:t>test</a:t>
            </a:r>
          </a:p>
          <a:p>
            <a:pPr marL="577850" lvl="1" indent="-230188">
              <a:lnSpc>
                <a:spcPct val="100000"/>
              </a:lnSpc>
              <a:buSzPct val="100000"/>
            </a:pPr>
            <a:r>
              <a:rPr lang="en-US" dirty="0" smtClean="0"/>
              <a:t>Verifies the </a:t>
            </a:r>
            <a:r>
              <a:rPr lang="en-US" dirty="0"/>
              <a:t>system as a whole </a:t>
            </a:r>
            <a:endParaRPr lang="en-US" dirty="0" smtClean="0"/>
          </a:p>
          <a:p>
            <a:pPr marL="577850" lvl="1" indent="-230188">
              <a:lnSpc>
                <a:spcPct val="100000"/>
              </a:lnSpc>
              <a:buSzPct val="100000"/>
            </a:pPr>
            <a:r>
              <a:rPr lang="en-US" dirty="0" smtClean="0"/>
              <a:t>Does it meet </a:t>
            </a:r>
            <a:r>
              <a:rPr lang="en-US" dirty="0"/>
              <a:t>the </a:t>
            </a:r>
            <a:r>
              <a:rPr lang="en-US" dirty="0" smtClean="0"/>
              <a:t>specified system </a:t>
            </a:r>
            <a:r>
              <a:rPr lang="en-US" dirty="0"/>
              <a:t>requirements </a:t>
            </a:r>
            <a:endParaRPr lang="en-US" dirty="0" smtClean="0"/>
          </a:p>
          <a:p>
            <a:pPr marL="400050" indent="-400050">
              <a:lnSpc>
                <a:spcPct val="100000"/>
              </a:lnSpc>
              <a:buSzPct val="100000"/>
              <a:buFont typeface="+mj-lt"/>
              <a:buAutoNum type="arabicPeriod" startAt="3"/>
              <a:tabLst>
                <a:tab pos="400050" algn="l"/>
              </a:tabLst>
            </a:pPr>
            <a:r>
              <a:rPr lang="en-US" dirty="0"/>
              <a:t>Acceptance </a:t>
            </a:r>
            <a:r>
              <a:rPr lang="en-US" dirty="0" smtClean="0"/>
              <a:t>test</a:t>
            </a:r>
          </a:p>
          <a:p>
            <a:pPr marL="577850" lvl="1" indent="-230188">
              <a:lnSpc>
                <a:spcPct val="100000"/>
              </a:lnSpc>
              <a:buSzPct val="100000"/>
              <a:tabLst>
                <a:tab pos="400050" algn="l"/>
              </a:tabLst>
            </a:pPr>
            <a:r>
              <a:rPr lang="en-US" dirty="0" smtClean="0"/>
              <a:t>Does the system meet the customer requirements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143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4864894"/>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0" y="4286250"/>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48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Abstraction</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follows the </a:t>
            </a:r>
            <a:r>
              <a:rPr lang="en-US" dirty="0" smtClean="0">
                <a:solidFill>
                  <a:schemeClr val="accent5">
                    <a:lumMod val="20000"/>
                    <a:lumOff val="80000"/>
                  </a:schemeClr>
                </a:solidFill>
              </a:rPr>
              <a:t>levels of abstraction</a:t>
            </a:r>
            <a:r>
              <a:rPr lang="en-US" dirty="0" smtClean="0"/>
              <a:t> of development</a:t>
            </a:r>
          </a:p>
          <a:p>
            <a:pPr>
              <a:lnSpc>
                <a:spcPct val="100000"/>
              </a:lnSpc>
            </a:pPr>
            <a:r>
              <a:rPr lang="en-US" dirty="0" smtClean="0"/>
              <a:t>The </a:t>
            </a:r>
            <a:r>
              <a:rPr lang="en-US" dirty="0"/>
              <a:t>easiest way to find </a:t>
            </a:r>
            <a:r>
              <a:rPr lang="en-US" dirty="0" smtClean="0"/>
              <a:t>mistakes </a:t>
            </a:r>
          </a:p>
          <a:p>
            <a:pPr lvl="1">
              <a:lnSpc>
                <a:spcPct val="100000"/>
              </a:lnSpc>
            </a:pPr>
            <a:r>
              <a:rPr lang="en-US" dirty="0"/>
              <a:t>L</a:t>
            </a:r>
            <a:r>
              <a:rPr lang="en-US" dirty="0" smtClean="0"/>
              <a:t>ook </a:t>
            </a:r>
            <a:r>
              <a:rPr lang="en-US" dirty="0"/>
              <a:t>for them on </a:t>
            </a:r>
            <a:r>
              <a:rPr lang="en-US" dirty="0" smtClean="0"/>
              <a:t>the same level </a:t>
            </a:r>
            <a:r>
              <a:rPr lang="en-US" dirty="0"/>
              <a:t>of abstraction </a:t>
            </a:r>
            <a:endParaRPr lang="en-US" dirty="0" smtClean="0"/>
          </a:p>
          <a:p>
            <a:pPr lvl="2">
              <a:lnSpc>
                <a:spcPct val="100000"/>
              </a:lnSpc>
            </a:pPr>
            <a:r>
              <a:rPr lang="en-US" dirty="0" smtClean="0"/>
              <a:t>On </a:t>
            </a:r>
            <a:r>
              <a:rPr lang="en-US" dirty="0"/>
              <a:t>which they </a:t>
            </a:r>
            <a:r>
              <a:rPr lang="en-US" dirty="0" smtClean="0"/>
              <a:t>are produced</a:t>
            </a:r>
          </a:p>
          <a:p>
            <a:pPr lvl="1">
              <a:lnSpc>
                <a:spcPct val="100000"/>
              </a:lnSpc>
            </a:pPr>
            <a:r>
              <a:rPr lang="en-US" dirty="0" smtClean="0"/>
              <a:t>Testing </a:t>
            </a:r>
            <a:r>
              <a:rPr lang="en-US" dirty="0"/>
              <a:t>is performed </a:t>
            </a:r>
            <a:r>
              <a:rPr lang="en-US" dirty="0">
                <a:solidFill>
                  <a:schemeClr val="accent5">
                    <a:lumMod val="20000"/>
                    <a:lumOff val="80000"/>
                  </a:schemeClr>
                </a:solidFill>
              </a:rPr>
              <a:t>in parallel with development</a:t>
            </a:r>
          </a:p>
          <a:p>
            <a:pPr lvl="2">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03896" y="4586177"/>
            <a:ext cx="3044952"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and Verification</a:t>
            </a:r>
            <a:endParaRPr lang="en-US" dirty="0"/>
          </a:p>
        </p:txBody>
      </p:sp>
      <p:sp>
        <p:nvSpPr>
          <p:cNvPr id="3" name="Content Placeholder 2"/>
          <p:cNvSpPr>
            <a:spLocks noGrp="1"/>
          </p:cNvSpPr>
          <p:nvPr>
            <p:ph idx="1"/>
          </p:nvPr>
        </p:nvSpPr>
        <p:spPr/>
        <p:txBody>
          <a:bodyPr/>
          <a:lstStyle/>
          <a:p>
            <a:pPr>
              <a:lnSpc>
                <a:spcPct val="100000"/>
              </a:lnSpc>
            </a:pPr>
            <a:r>
              <a:rPr lang="en-US" dirty="0" smtClean="0"/>
              <a:t>Are </a:t>
            </a:r>
            <a:r>
              <a:rPr lang="en-US" dirty="0"/>
              <a:t>we building </a:t>
            </a:r>
            <a:r>
              <a:rPr lang="en-US" dirty="0">
                <a:solidFill>
                  <a:schemeClr val="accent5">
                    <a:lumMod val="20000"/>
                    <a:lumOff val="80000"/>
                  </a:schemeClr>
                </a:solidFill>
              </a:rPr>
              <a:t>the right system</a:t>
            </a:r>
            <a:r>
              <a:rPr lang="en-US" dirty="0" smtClean="0"/>
              <a:t>?</a:t>
            </a:r>
          </a:p>
          <a:p>
            <a:pPr marL="577850" lvl="1" indent="-220663">
              <a:lnSpc>
                <a:spcPct val="100000"/>
              </a:lnSpc>
            </a:pPr>
            <a:r>
              <a:rPr lang="en-US" dirty="0" smtClean="0"/>
              <a:t>Does the product </a:t>
            </a:r>
            <a:r>
              <a:rPr lang="en-US" dirty="0"/>
              <a:t>(or a part of </a:t>
            </a:r>
            <a:r>
              <a:rPr lang="en-US" dirty="0" smtClean="0"/>
              <a:t>it) solve </a:t>
            </a:r>
            <a:r>
              <a:rPr lang="en-US" dirty="0"/>
              <a:t>its </a:t>
            </a:r>
            <a:r>
              <a:rPr lang="en-US" dirty="0" smtClean="0"/>
              <a:t>task?</a:t>
            </a:r>
          </a:p>
          <a:p>
            <a:pPr marL="577850" lvl="1" indent="-220663">
              <a:lnSpc>
                <a:spcPct val="100000"/>
              </a:lnSpc>
            </a:pPr>
            <a:r>
              <a:rPr lang="en-US" dirty="0" smtClean="0"/>
              <a:t>Is this product </a:t>
            </a:r>
            <a:r>
              <a:rPr lang="en-US" dirty="0"/>
              <a:t>suitable for its intended </a:t>
            </a:r>
            <a:r>
              <a:rPr lang="en-US" dirty="0" smtClean="0"/>
              <a:t>use?</a:t>
            </a:r>
          </a:p>
          <a:p>
            <a:pPr>
              <a:lnSpc>
                <a:spcPct val="100000"/>
              </a:lnSpc>
            </a:pPr>
            <a:r>
              <a:rPr lang="en-US" dirty="0"/>
              <a:t>Are we building </a:t>
            </a:r>
            <a:r>
              <a:rPr lang="en-US" dirty="0">
                <a:solidFill>
                  <a:schemeClr val="accent5">
                    <a:lumMod val="20000"/>
                    <a:lumOff val="80000"/>
                  </a:schemeClr>
                </a:solidFill>
              </a:rPr>
              <a:t>the system right</a:t>
            </a:r>
            <a:r>
              <a:rPr lang="en-US" dirty="0"/>
              <a:t>?</a:t>
            </a:r>
          </a:p>
          <a:p>
            <a:pPr marL="577850" lvl="1" indent="-220663">
              <a:lnSpc>
                <a:spcPct val="100000"/>
              </a:lnSpc>
            </a:pPr>
            <a:r>
              <a:rPr lang="en-US" dirty="0"/>
              <a:t>Does the product meet its specification</a:t>
            </a:r>
            <a:r>
              <a:rPr lang="en-US" dirty="0" smtClean="0"/>
              <a:t>?</a:t>
            </a:r>
          </a:p>
          <a:p>
            <a:pPr marL="577850" lvl="1" indent="-220663">
              <a:lnSpc>
                <a:spcPct val="100000"/>
              </a:lnSpc>
            </a:pPr>
            <a:r>
              <a:rPr lang="en-US" dirty="0"/>
              <a:t>Has it been achieved correctly and </a:t>
            </a:r>
            <a:r>
              <a:rPr lang="en-US" dirty="0" smtClean="0"/>
              <a:t>completely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4572000"/>
            <a:ext cx="2409825" cy="18859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3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219200"/>
          </a:xfrm>
        </p:spPr>
        <p:txBody>
          <a:bodyPr/>
          <a:lstStyle/>
          <a:p>
            <a:r>
              <a:rPr lang="en-US" dirty="0"/>
              <a:t>Iterative-incremental Development </a:t>
            </a:r>
            <a:r>
              <a:rPr lang="en-US" dirty="0" smtClean="0"/>
              <a:t>Models</a:t>
            </a:r>
            <a:endParaRPr lang="en-US" dirty="0"/>
          </a:p>
        </p:txBody>
      </p:sp>
      <p:pic>
        <p:nvPicPr>
          <p:cNvPr id="6149" name="Picture 5" descr="http://www.systemswiki.org/images/e/e3/Pdca_lair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67000" y="3657600"/>
            <a:ext cx="3810000" cy="2590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6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dirty="0" smtClean="0"/>
              <a:t>BI &amp; Reporting 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718825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Iterative and Incremental Development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Content Placeholder 5"/>
          <p:cNvSpPr>
            <a:spLocks noGrp="1"/>
          </p:cNvSpPr>
          <p:nvPr>
            <p:ph idx="1"/>
          </p:nvPr>
        </p:nvSpPr>
        <p:spPr>
          <a:xfrm>
            <a:off x="228600" y="1295400"/>
            <a:ext cx="8686800" cy="5334000"/>
          </a:xfrm>
        </p:spPr>
        <p:txBody>
          <a:bodyPr/>
          <a:lstStyle/>
          <a:p>
            <a:pPr>
              <a:lnSpc>
                <a:spcPct val="100000"/>
              </a:lnSpc>
            </a:pPr>
            <a:r>
              <a:rPr lang="en-US" dirty="0"/>
              <a:t>The basic idea behind </a:t>
            </a:r>
            <a:r>
              <a:rPr lang="en-US" dirty="0" smtClean="0"/>
              <a:t>these methods:</a:t>
            </a:r>
          </a:p>
          <a:p>
            <a:pPr lvl="1">
              <a:lnSpc>
                <a:spcPct val="100000"/>
              </a:lnSpc>
            </a:pPr>
            <a:r>
              <a:rPr lang="en-US" dirty="0" smtClean="0"/>
              <a:t>Develop </a:t>
            </a:r>
            <a:r>
              <a:rPr lang="en-US" dirty="0"/>
              <a:t>a system through repeated cycles (iterative) </a:t>
            </a:r>
            <a:endParaRPr lang="en-US" dirty="0" smtClean="0"/>
          </a:p>
          <a:p>
            <a:pPr lvl="1">
              <a:lnSpc>
                <a:spcPct val="100000"/>
              </a:lnSpc>
            </a:pPr>
            <a:r>
              <a:rPr lang="en-US" dirty="0"/>
              <a:t>S</a:t>
            </a:r>
            <a:r>
              <a:rPr lang="en-US" dirty="0" smtClean="0"/>
              <a:t>maller </a:t>
            </a:r>
            <a:r>
              <a:rPr lang="en-US" dirty="0"/>
              <a:t>portions at a </a:t>
            </a:r>
            <a:r>
              <a:rPr lang="en-US" dirty="0" smtClean="0"/>
              <a:t>time/cycle </a:t>
            </a:r>
            <a:r>
              <a:rPr lang="en-US" dirty="0"/>
              <a:t>(incremental</a:t>
            </a:r>
            <a:r>
              <a:rPr lang="en-US" dirty="0" smtClean="0"/>
              <a:t>) </a:t>
            </a:r>
          </a:p>
          <a:p>
            <a:pPr lvl="1">
              <a:lnSpc>
                <a:spcPct val="100000"/>
              </a:lnSpc>
            </a:pPr>
            <a:r>
              <a:rPr lang="en-US" dirty="0" smtClean="0"/>
              <a:t>Learn </a:t>
            </a:r>
            <a:r>
              <a:rPr lang="en-US" dirty="0"/>
              <a:t>during development of </a:t>
            </a:r>
            <a:r>
              <a:rPr lang="en-US" dirty="0" smtClean="0"/>
              <a:t>previous parts or </a:t>
            </a:r>
            <a:r>
              <a:rPr lang="en-US" dirty="0"/>
              <a:t>versions of the </a:t>
            </a:r>
            <a:r>
              <a:rPr lang="en-US" dirty="0" smtClean="0"/>
              <a:t>system </a:t>
            </a:r>
          </a:p>
          <a:p>
            <a:pPr lvl="1">
              <a:lnSpc>
                <a:spcPct val="100000"/>
              </a:lnSpc>
            </a:pPr>
            <a:r>
              <a:rPr lang="en-US" dirty="0"/>
              <a:t>P</a:t>
            </a:r>
            <a:r>
              <a:rPr lang="en-US" dirty="0" smtClean="0"/>
              <a:t>lan-do-check-act cycle</a:t>
            </a:r>
            <a:endParaRPr lang="en-US" dirty="0"/>
          </a:p>
        </p:txBody>
      </p:sp>
      <p:pic>
        <p:nvPicPr>
          <p:cNvPr id="7"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3000" y="41910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232451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pPr>
              <a:lnSpc>
                <a:spcPct val="100000"/>
              </a:lnSpc>
            </a:pPr>
            <a:r>
              <a:rPr lang="en-US" dirty="0"/>
              <a:t>Produces business value early in the development life cycle</a:t>
            </a:r>
          </a:p>
          <a:p>
            <a:pPr>
              <a:lnSpc>
                <a:spcPct val="100000"/>
              </a:lnSpc>
            </a:pPr>
            <a:r>
              <a:rPr lang="en-US" dirty="0" smtClean="0"/>
              <a:t>Verification </a:t>
            </a:r>
            <a:r>
              <a:rPr lang="en-US" dirty="0"/>
              <a:t>and validation </a:t>
            </a:r>
          </a:p>
          <a:p>
            <a:pPr marL="577850" lvl="1" indent="-220663">
              <a:lnSpc>
                <a:spcPct val="100000"/>
              </a:lnSpc>
            </a:pPr>
            <a:r>
              <a:rPr lang="en-US" dirty="0"/>
              <a:t>Can be carried out on each increment</a:t>
            </a:r>
          </a:p>
          <a:p>
            <a:r>
              <a:rPr lang="en-US" dirty="0"/>
              <a:t>Take advantage of what was </a:t>
            </a:r>
            <a:r>
              <a:rPr lang="en-US" dirty="0">
                <a:solidFill>
                  <a:schemeClr val="accent5">
                    <a:lumMod val="20000"/>
                    <a:lumOff val="80000"/>
                  </a:schemeClr>
                </a:solidFill>
              </a:rPr>
              <a:t>learnt </a:t>
            </a:r>
          </a:p>
          <a:p>
            <a:r>
              <a:rPr lang="en-US" dirty="0" smtClean="0">
                <a:solidFill>
                  <a:schemeClr val="accent5">
                    <a:lumMod val="20000"/>
                    <a:lumOff val="80000"/>
                  </a:schemeClr>
                </a:solidFill>
              </a:rPr>
              <a:t>Product update</a:t>
            </a:r>
            <a:r>
              <a:rPr lang="en-US" dirty="0" smtClean="0"/>
              <a:t> </a:t>
            </a:r>
            <a:r>
              <a:rPr lang="en-US" dirty="0"/>
              <a:t>at each iteration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3074" name="Picture 2" descr="C:\Users\koleva\Desktop\Check-Mark-Guy.jpg.r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572" y="4572000"/>
            <a:ext cx="2139696" cy="194978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77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T</a:t>
            </a:r>
            <a:r>
              <a:rPr lang="en-US" dirty="0" smtClean="0"/>
              <a:t>empts </a:t>
            </a:r>
            <a:r>
              <a:rPr lang="en-US" dirty="0"/>
              <a:t>you to start coding before you have a clear idea of what you want to </a:t>
            </a:r>
            <a:r>
              <a:rPr lang="en-US" dirty="0" smtClean="0"/>
              <a:t>do</a:t>
            </a:r>
          </a:p>
          <a:p>
            <a:r>
              <a:rPr lang="en-US" dirty="0"/>
              <a:t> Requires more customer involvement than the linear </a:t>
            </a:r>
            <a:r>
              <a:rPr lang="en-US" dirty="0" smtClean="0"/>
              <a:t>approaches</a:t>
            </a:r>
          </a:p>
          <a:p>
            <a:r>
              <a:rPr lang="en-US" dirty="0">
                <a:effectLst/>
              </a:rPr>
              <a:t>Partitioning the functions and features might be </a:t>
            </a:r>
            <a:r>
              <a:rPr lang="en-US" dirty="0" smtClean="0">
                <a:effectLst/>
              </a:rPr>
              <a:t>problematic</a:t>
            </a:r>
          </a:p>
          <a:p>
            <a:pPr>
              <a:lnSpc>
                <a:spcPct val="100000"/>
              </a:lnSpc>
            </a:pPr>
            <a:r>
              <a:rPr lang="en-US" dirty="0"/>
              <a:t>Regression testing </a:t>
            </a:r>
          </a:p>
          <a:p>
            <a:pPr marL="577850" lvl="1" indent="-220663">
              <a:lnSpc>
                <a:spcPct val="100000"/>
              </a:lnSpc>
            </a:pPr>
            <a:r>
              <a:rPr lang="en-US" dirty="0"/>
              <a:t>Increasingly important on </a:t>
            </a:r>
            <a:endParaRPr lang="en-US" dirty="0" smtClean="0"/>
          </a:p>
          <a:p>
            <a:pPr marL="357187" lvl="1" indent="0">
              <a:lnSpc>
                <a:spcPct val="100000"/>
              </a:lnSpc>
              <a:buNone/>
            </a:pPr>
            <a:r>
              <a:rPr lang="en-US" dirty="0" smtClean="0"/>
              <a:t>all </a:t>
            </a:r>
            <a:r>
              <a:rPr lang="en-US" dirty="0"/>
              <a:t>iterations after the first one</a:t>
            </a:r>
          </a:p>
          <a:p>
            <a:pPr marL="0" indent="0">
              <a:buNone/>
            </a:pPr>
            <a:r>
              <a:rPr lang="en-US" dirty="0" smtClean="0">
                <a:effectLst/>
              </a:rPr>
              <a:t/>
            </a:r>
            <a:br>
              <a:rPr lang="en-US" dirty="0" smtClean="0">
                <a:effectLst/>
              </a:rPr>
            </a:b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540" y="4144925"/>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152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Step</a:t>
            </a:r>
          </a:p>
        </p:txBody>
      </p:sp>
      <p:sp>
        <p:nvSpPr>
          <p:cNvPr id="3" name="Content Placeholder 2"/>
          <p:cNvSpPr>
            <a:spLocks noGrp="1"/>
          </p:cNvSpPr>
          <p:nvPr>
            <p:ph idx="1"/>
          </p:nvPr>
        </p:nvSpPr>
        <p:spPr/>
        <p:txBody>
          <a:bodyPr/>
          <a:lstStyle/>
          <a:p>
            <a:pPr>
              <a:lnSpc>
                <a:spcPct val="100000"/>
              </a:lnSpc>
            </a:pPr>
            <a:r>
              <a:rPr lang="en-US" dirty="0"/>
              <a:t>Creating a </a:t>
            </a:r>
            <a:r>
              <a:rPr lang="en-US" dirty="0">
                <a:solidFill>
                  <a:schemeClr val="accent5">
                    <a:lumMod val="20000"/>
                    <a:lumOff val="80000"/>
                  </a:schemeClr>
                </a:solidFill>
              </a:rPr>
              <a:t>base version </a:t>
            </a:r>
            <a:r>
              <a:rPr lang="en-US" dirty="0"/>
              <a:t>of the system</a:t>
            </a:r>
          </a:p>
          <a:p>
            <a:pPr marL="577850" lvl="1" indent="-220663">
              <a:lnSpc>
                <a:spcPct val="100000"/>
              </a:lnSpc>
            </a:pPr>
            <a:r>
              <a:rPr lang="en-US" dirty="0"/>
              <a:t>Create a product to which the </a:t>
            </a:r>
            <a:r>
              <a:rPr lang="en-US" dirty="0">
                <a:solidFill>
                  <a:schemeClr val="accent5">
                    <a:lumMod val="20000"/>
                    <a:lumOff val="80000"/>
                  </a:schemeClr>
                </a:solidFill>
              </a:rPr>
              <a:t>user</a:t>
            </a:r>
            <a:r>
              <a:rPr lang="en-US" dirty="0"/>
              <a:t> can react</a:t>
            </a:r>
          </a:p>
          <a:p>
            <a:pPr marL="577850" lvl="1" indent="-220663">
              <a:lnSpc>
                <a:spcPct val="100000"/>
              </a:lnSpc>
            </a:pPr>
            <a:r>
              <a:rPr lang="en-US" dirty="0"/>
              <a:t>Sampling of the </a:t>
            </a:r>
            <a:r>
              <a:rPr lang="en-US" dirty="0">
                <a:solidFill>
                  <a:schemeClr val="accent5">
                    <a:lumMod val="20000"/>
                    <a:lumOff val="80000"/>
                  </a:schemeClr>
                </a:solidFill>
              </a:rPr>
              <a:t>key aspects </a:t>
            </a:r>
            <a:r>
              <a:rPr lang="en-US" dirty="0"/>
              <a:t>of the problem </a:t>
            </a:r>
          </a:p>
          <a:p>
            <a:pPr marL="577850" lvl="1" indent="-220663">
              <a:lnSpc>
                <a:spcPct val="100000"/>
              </a:lnSpc>
            </a:pPr>
            <a:r>
              <a:rPr lang="en-US" dirty="0"/>
              <a:t>Solution that is </a:t>
            </a:r>
            <a:r>
              <a:rPr lang="en-US" dirty="0">
                <a:solidFill>
                  <a:schemeClr val="accent5">
                    <a:lumMod val="20000"/>
                    <a:lumOff val="80000"/>
                  </a:schemeClr>
                </a:solidFill>
              </a:rPr>
              <a:t>simple enough </a:t>
            </a:r>
            <a:r>
              <a:rPr lang="en-US" dirty="0"/>
              <a:t>to understand and implement easily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99321" y="363855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76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Step</a:t>
            </a:r>
            <a:endParaRPr lang="en-US" dirty="0"/>
          </a:p>
        </p:txBody>
      </p:sp>
      <p:sp>
        <p:nvSpPr>
          <p:cNvPr id="3" name="Content Placeholder 2"/>
          <p:cNvSpPr>
            <a:spLocks noGrp="1"/>
          </p:cNvSpPr>
          <p:nvPr>
            <p:ph idx="1"/>
          </p:nvPr>
        </p:nvSpPr>
        <p:spPr/>
        <p:txBody>
          <a:bodyPr/>
          <a:lstStyle/>
          <a:p>
            <a:pPr>
              <a:lnSpc>
                <a:spcPct val="100000"/>
              </a:lnSpc>
            </a:pPr>
            <a:r>
              <a:rPr lang="en-US" dirty="0"/>
              <a:t>Iteration </a:t>
            </a:r>
            <a:r>
              <a:rPr lang="en-US" dirty="0" smtClean="0"/>
              <a:t>step involves:</a:t>
            </a:r>
          </a:p>
          <a:p>
            <a:pPr marL="577850" lvl="1" indent="-220663">
              <a:lnSpc>
                <a:spcPct val="100000"/>
              </a:lnSpc>
            </a:pPr>
            <a:r>
              <a:rPr lang="en-US" dirty="0" smtClean="0"/>
              <a:t>Design </a:t>
            </a:r>
            <a:r>
              <a:rPr lang="en-US" dirty="0"/>
              <a:t>and </a:t>
            </a:r>
            <a:r>
              <a:rPr lang="en-US" dirty="0" smtClean="0"/>
              <a:t>implementation </a:t>
            </a:r>
            <a:r>
              <a:rPr lang="en-US" dirty="0"/>
              <a:t>of a task from the project control </a:t>
            </a:r>
            <a:r>
              <a:rPr lang="en-US" dirty="0" smtClean="0"/>
              <a:t>list</a:t>
            </a:r>
          </a:p>
          <a:p>
            <a:pPr marL="577850" lvl="1" indent="-220663">
              <a:lnSpc>
                <a:spcPct val="100000"/>
              </a:lnSpc>
            </a:pPr>
            <a:r>
              <a:rPr lang="en-US" dirty="0" smtClean="0"/>
              <a:t>Analysis </a:t>
            </a:r>
            <a:r>
              <a:rPr lang="en-US" dirty="0"/>
              <a:t>of the current version of the </a:t>
            </a:r>
            <a:r>
              <a:rPr lang="en-US" dirty="0" smtClean="0"/>
              <a:t>system</a:t>
            </a:r>
          </a:p>
          <a:p>
            <a:pPr marL="577850" lvl="1" indent="-220663">
              <a:lnSpc>
                <a:spcPct val="100000"/>
              </a:lnSpc>
            </a:pPr>
            <a:r>
              <a:rPr lang="en-US" dirty="0"/>
              <a:t>A</a:t>
            </a:r>
            <a:r>
              <a:rPr lang="en-US" dirty="0" smtClean="0"/>
              <a:t>nalysis </a:t>
            </a:r>
            <a:r>
              <a:rPr lang="en-US" dirty="0"/>
              <a:t>of the structure, modularity, usability, reliability, </a:t>
            </a:r>
            <a:r>
              <a:rPr lang="en-US" dirty="0" smtClean="0"/>
              <a:t>efficiency </a:t>
            </a:r>
            <a:r>
              <a:rPr lang="en-US" dirty="0"/>
              <a:t>&amp; achievement of </a:t>
            </a:r>
            <a:r>
              <a:rPr lang="en-US" dirty="0" smtClean="0"/>
              <a:t>goals</a:t>
            </a:r>
          </a:p>
          <a:p>
            <a:pPr>
              <a:lnSpc>
                <a:spcPct val="100000"/>
              </a:lnSpc>
            </a:pPr>
            <a:r>
              <a:rPr lang="en-US" dirty="0" smtClean="0"/>
              <a:t>Iteration analysis is based </a:t>
            </a:r>
            <a:r>
              <a:rPr lang="en-US" dirty="0"/>
              <a:t>upon </a:t>
            </a:r>
            <a:r>
              <a:rPr lang="en-US" dirty="0">
                <a:solidFill>
                  <a:schemeClr val="accent5">
                    <a:lumMod val="20000"/>
                    <a:lumOff val="80000"/>
                  </a:schemeClr>
                </a:solidFill>
              </a:rPr>
              <a:t>user feedback</a:t>
            </a:r>
            <a:r>
              <a:rPr lang="en-US" dirty="0"/>
              <a:t>, and the program analysis facilities </a:t>
            </a:r>
            <a:r>
              <a:rPr lang="en-US" dirty="0" smtClean="0"/>
              <a:t>available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77134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Control List</a:t>
            </a:r>
            <a:endParaRPr lang="en-US" dirty="0"/>
          </a:p>
        </p:txBody>
      </p:sp>
      <p:sp>
        <p:nvSpPr>
          <p:cNvPr id="3" name="Content Placeholder 2"/>
          <p:cNvSpPr>
            <a:spLocks noGrp="1"/>
          </p:cNvSpPr>
          <p:nvPr>
            <p:ph idx="1"/>
          </p:nvPr>
        </p:nvSpPr>
        <p:spPr/>
        <p:txBody>
          <a:bodyPr/>
          <a:lstStyle/>
          <a:p>
            <a:pPr>
              <a:lnSpc>
                <a:spcPct val="100000"/>
              </a:lnSpc>
            </a:pPr>
            <a:r>
              <a:rPr lang="en-US" dirty="0"/>
              <a:t>Project control list</a:t>
            </a:r>
          </a:p>
          <a:p>
            <a:pPr marL="577850" lvl="1" indent="-220663">
              <a:lnSpc>
                <a:spcPct val="100000"/>
              </a:lnSpc>
            </a:pPr>
            <a:r>
              <a:rPr lang="en-US" dirty="0" smtClean="0"/>
              <a:t>Created to </a:t>
            </a:r>
            <a:r>
              <a:rPr lang="en-US" dirty="0">
                <a:solidFill>
                  <a:schemeClr val="accent5">
                    <a:lumMod val="20000"/>
                    <a:lumOff val="80000"/>
                  </a:schemeClr>
                </a:solidFill>
              </a:rPr>
              <a:t>guide</a:t>
            </a:r>
            <a:r>
              <a:rPr lang="en-US" dirty="0"/>
              <a:t> </a:t>
            </a:r>
            <a:r>
              <a:rPr lang="en-US" dirty="0" smtClean="0"/>
              <a:t>the </a:t>
            </a:r>
            <a:r>
              <a:rPr lang="en-US" dirty="0"/>
              <a:t>iteration </a:t>
            </a:r>
            <a:r>
              <a:rPr lang="en-US" dirty="0" smtClean="0"/>
              <a:t>process</a:t>
            </a:r>
          </a:p>
          <a:p>
            <a:pPr marL="577850" lvl="1" indent="-220663">
              <a:lnSpc>
                <a:spcPct val="100000"/>
              </a:lnSpc>
            </a:pPr>
            <a:r>
              <a:rPr lang="en-US" dirty="0"/>
              <a:t>C</a:t>
            </a:r>
            <a:r>
              <a:rPr lang="en-US" dirty="0" smtClean="0"/>
              <a:t>ontains </a:t>
            </a:r>
            <a:r>
              <a:rPr lang="en-US" dirty="0"/>
              <a:t>a record of all </a:t>
            </a:r>
            <a:r>
              <a:rPr lang="en-US" dirty="0">
                <a:solidFill>
                  <a:schemeClr val="accent5">
                    <a:lumMod val="20000"/>
                    <a:lumOff val="80000"/>
                  </a:schemeClr>
                </a:solidFill>
              </a:rPr>
              <a:t>tasks that need to be </a:t>
            </a:r>
            <a:r>
              <a:rPr lang="en-US" dirty="0" smtClean="0">
                <a:solidFill>
                  <a:schemeClr val="accent5">
                    <a:lumMod val="20000"/>
                    <a:lumOff val="80000"/>
                  </a:schemeClr>
                </a:solidFill>
              </a:rPr>
              <a:t>performed</a:t>
            </a:r>
          </a:p>
          <a:p>
            <a:pPr marL="860425" lvl="2" indent="-211138">
              <a:lnSpc>
                <a:spcPct val="100000"/>
              </a:lnSpc>
            </a:pPr>
            <a:r>
              <a:rPr lang="en-US" dirty="0"/>
              <a:t>N</a:t>
            </a:r>
            <a:r>
              <a:rPr lang="en-US" dirty="0" smtClean="0"/>
              <a:t>ew </a:t>
            </a:r>
            <a:r>
              <a:rPr lang="en-US" dirty="0"/>
              <a:t>features to be </a:t>
            </a:r>
            <a:r>
              <a:rPr lang="en-US" dirty="0" smtClean="0"/>
              <a:t>implemented</a:t>
            </a:r>
          </a:p>
          <a:p>
            <a:pPr marL="860425" lvl="2" indent="-211138">
              <a:lnSpc>
                <a:spcPct val="100000"/>
              </a:lnSpc>
            </a:pPr>
            <a:r>
              <a:rPr lang="en-US" dirty="0"/>
              <a:t>A</a:t>
            </a:r>
            <a:r>
              <a:rPr lang="en-US" dirty="0" smtClean="0"/>
              <a:t>reas </a:t>
            </a:r>
            <a:r>
              <a:rPr lang="en-US" dirty="0"/>
              <a:t>of redesign of the existing </a:t>
            </a:r>
            <a:r>
              <a:rPr lang="en-US" dirty="0" smtClean="0"/>
              <a:t>solution</a:t>
            </a:r>
          </a:p>
          <a:p>
            <a:pPr marL="860425" lvl="2" indent="-211138">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onstantly revised </a:t>
            </a:r>
            <a:r>
              <a:rPr lang="en-US" dirty="0"/>
              <a:t>as a result of the </a:t>
            </a:r>
            <a:r>
              <a:rPr lang="en-US" dirty="0" smtClean="0"/>
              <a:t/>
            </a:r>
            <a:br>
              <a:rPr lang="en-US" dirty="0" smtClean="0"/>
            </a:br>
            <a:r>
              <a:rPr lang="en-US" dirty="0" smtClean="0"/>
              <a:t>analysis phase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0843" y="4876800"/>
            <a:ext cx="1707357" cy="159945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93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Development Phases</a:t>
            </a:r>
          </a:p>
        </p:txBody>
      </p:sp>
      <p:sp>
        <p:nvSpPr>
          <p:cNvPr id="3" name="Content Placeholder 2"/>
          <p:cNvSpPr>
            <a:spLocks noGrp="1"/>
          </p:cNvSpPr>
          <p:nvPr>
            <p:ph idx="1"/>
          </p:nvPr>
        </p:nvSpPr>
        <p:spPr/>
        <p:txBody>
          <a:bodyPr/>
          <a:lstStyle/>
          <a:p>
            <a:pPr>
              <a:lnSpc>
                <a:spcPct val="100000"/>
              </a:lnSpc>
            </a:pPr>
            <a:r>
              <a:rPr lang="en-US" dirty="0"/>
              <a:t>Incremental development slices the system functionality into </a:t>
            </a:r>
            <a:r>
              <a:rPr lang="en-US" dirty="0">
                <a:solidFill>
                  <a:schemeClr val="accent5">
                    <a:lumMod val="20000"/>
                    <a:lumOff val="80000"/>
                  </a:schemeClr>
                </a:solidFill>
              </a:rPr>
              <a:t>increments (portions</a:t>
            </a:r>
            <a:r>
              <a:rPr lang="en-US" dirty="0" smtClean="0">
                <a:solidFill>
                  <a:schemeClr val="accent5">
                    <a:lumMod val="20000"/>
                    <a:lumOff val="80000"/>
                  </a:schemeClr>
                </a:solidFill>
              </a:rPr>
              <a:t>)</a:t>
            </a:r>
          </a:p>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Inception</a:t>
            </a:r>
          </a:p>
          <a:p>
            <a:pPr marL="860425" lvl="2" indent="-211138">
              <a:lnSpc>
                <a:spcPct val="100000"/>
              </a:lnSpc>
            </a:pPr>
            <a:r>
              <a:rPr lang="en-US" dirty="0"/>
              <a:t>I</a:t>
            </a:r>
            <a:r>
              <a:rPr lang="en-US" dirty="0" smtClean="0"/>
              <a:t>dentifies </a:t>
            </a:r>
            <a:r>
              <a:rPr lang="en-US" dirty="0"/>
              <a:t>project scope, risks, and requirements (functional and non-functional) at a </a:t>
            </a:r>
            <a:r>
              <a:rPr lang="en-US" dirty="0" smtClean="0"/>
              <a:t>high level</a:t>
            </a:r>
          </a:p>
          <a:p>
            <a:pPr marL="577850" lvl="1" indent="-220663">
              <a:lnSpc>
                <a:spcPct val="100000"/>
              </a:lnSpc>
            </a:pPr>
            <a:r>
              <a:rPr lang="en-US" dirty="0" smtClean="0">
                <a:solidFill>
                  <a:schemeClr val="accent5">
                    <a:lumMod val="20000"/>
                    <a:lumOff val="80000"/>
                  </a:schemeClr>
                </a:solidFill>
              </a:rPr>
              <a:t>Elaboration</a:t>
            </a:r>
          </a:p>
          <a:p>
            <a:pPr marL="860425" lvl="2" indent="-211138">
              <a:lnSpc>
                <a:spcPct val="100000"/>
              </a:lnSpc>
            </a:pPr>
            <a:r>
              <a:rPr lang="en-US" dirty="0"/>
              <a:t>D</a:t>
            </a:r>
            <a:r>
              <a:rPr lang="en-US" dirty="0" smtClean="0"/>
              <a:t>elivers </a:t>
            </a:r>
            <a:r>
              <a:rPr lang="en-US" dirty="0"/>
              <a:t>a working architecture that mitigates the top risks and fulfills the non-functional </a:t>
            </a:r>
            <a:r>
              <a:rPr lang="en-US" dirty="0" smtClean="0"/>
              <a:t>requirements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8528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Iterative Development </a:t>
            </a:r>
            <a:r>
              <a:rPr lang="en-US" sz="3800" dirty="0" smtClean="0"/>
              <a:t>Phases (2)</a:t>
            </a:r>
            <a:endParaRPr lang="en-US" sz="3800" dirty="0"/>
          </a:p>
        </p:txBody>
      </p:sp>
      <p:sp>
        <p:nvSpPr>
          <p:cNvPr id="3" name="Content Placeholder 2"/>
          <p:cNvSpPr>
            <a:spLocks noGrp="1"/>
          </p:cNvSpPr>
          <p:nvPr>
            <p:ph idx="1"/>
          </p:nvPr>
        </p:nvSpPr>
        <p:spPr/>
        <p:txBody>
          <a:bodyPr/>
          <a:lstStyle/>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Construction</a:t>
            </a:r>
          </a:p>
          <a:p>
            <a:pPr marL="860425" lvl="2" indent="-211138">
              <a:lnSpc>
                <a:spcPct val="100000"/>
              </a:lnSpc>
            </a:pPr>
            <a:r>
              <a:rPr lang="en-US" dirty="0" smtClean="0"/>
              <a:t>Incrementally </a:t>
            </a:r>
            <a:r>
              <a:rPr lang="en-US" dirty="0"/>
              <a:t>fills-in the architecture with production-ready code </a:t>
            </a:r>
            <a:endParaRPr lang="en-US" dirty="0" smtClean="0"/>
          </a:p>
          <a:p>
            <a:pPr marL="577850" lvl="1" indent="-220663">
              <a:lnSpc>
                <a:spcPct val="100000"/>
              </a:lnSpc>
            </a:pPr>
            <a:r>
              <a:rPr lang="en-US" dirty="0" smtClean="0">
                <a:solidFill>
                  <a:schemeClr val="accent5">
                    <a:lumMod val="20000"/>
                    <a:lumOff val="80000"/>
                  </a:schemeClr>
                </a:solidFill>
              </a:rPr>
              <a:t>Transition</a:t>
            </a:r>
          </a:p>
          <a:p>
            <a:pPr marL="860425" lvl="2" indent="-211138">
              <a:lnSpc>
                <a:spcPct val="100000"/>
              </a:lnSpc>
            </a:pPr>
            <a:r>
              <a:rPr lang="en-US" dirty="0" smtClean="0"/>
              <a:t>Delivers </a:t>
            </a:r>
            <a:r>
              <a:rPr lang="en-US" dirty="0"/>
              <a:t>the system into the production operating </a:t>
            </a:r>
            <a:r>
              <a:rPr lang="en-US" dirty="0" smtClean="0"/>
              <a:t>environment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229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0156" y="5486400"/>
            <a:ext cx="6643688" cy="8549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81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Iterative-incremental </a:t>
            </a:r>
            <a:r>
              <a:rPr lang="en-US" dirty="0" smtClean="0"/>
              <a:t>Models Examples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Examples </a:t>
            </a:r>
            <a:r>
              <a:rPr lang="en-US" dirty="0" smtClean="0"/>
              <a:t>for </a:t>
            </a:r>
            <a:r>
              <a:rPr lang="en-US" dirty="0" smtClean="0">
                <a:solidFill>
                  <a:schemeClr val="accent5">
                    <a:lumMod val="20000"/>
                    <a:lumOff val="80000"/>
                  </a:schemeClr>
                </a:solidFill>
              </a:rPr>
              <a:t>Iterative-incremental </a:t>
            </a:r>
            <a:r>
              <a:rPr lang="en-US" dirty="0">
                <a:solidFill>
                  <a:schemeClr val="accent5">
                    <a:lumMod val="20000"/>
                    <a:lumOff val="80000"/>
                  </a:schemeClr>
                </a:solidFill>
              </a:rPr>
              <a:t>models</a:t>
            </a:r>
          </a:p>
          <a:p>
            <a:pPr marL="577850" lvl="1" indent="-220663">
              <a:lnSpc>
                <a:spcPct val="100000"/>
              </a:lnSpc>
            </a:pPr>
            <a:r>
              <a:rPr lang="en-US" dirty="0"/>
              <a:t>Agile </a:t>
            </a:r>
            <a:r>
              <a:rPr lang="en-US" dirty="0" smtClean="0"/>
              <a:t>Development</a:t>
            </a:r>
            <a:endParaRPr lang="en-US" dirty="0"/>
          </a:p>
          <a:p>
            <a:pPr marL="577850" lvl="1" indent="-220663">
              <a:lnSpc>
                <a:spcPct val="100000"/>
              </a:lnSpc>
            </a:pPr>
            <a:r>
              <a:rPr lang="en-US" dirty="0" smtClean="0"/>
              <a:t>Rapid </a:t>
            </a:r>
            <a:r>
              <a:rPr lang="en-US" dirty="0"/>
              <a:t>Application Development (RAD</a:t>
            </a:r>
            <a:r>
              <a:rPr lang="en-US" dirty="0" smtClean="0"/>
              <a:t>)</a:t>
            </a:r>
          </a:p>
          <a:p>
            <a:pPr marL="577850" lvl="1" indent="-220663">
              <a:lnSpc>
                <a:spcPct val="100000"/>
              </a:lnSpc>
            </a:pPr>
            <a:r>
              <a:rPr lang="en-US" dirty="0" smtClean="0"/>
              <a:t>Rational </a:t>
            </a:r>
            <a:r>
              <a:rPr lang="en-US" dirty="0"/>
              <a:t>Unified Process (RUP</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38600" y="3462423"/>
            <a:ext cx="4884511" cy="33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0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51345">
            <a:off x="1745634" y="3156890"/>
            <a:ext cx="5509858" cy="2666756"/>
          </a:xfrm>
          <a:prstGeom prst="rect">
            <a:avLst/>
          </a:prstGeom>
          <a:noFill/>
          <a:ln>
            <a:noFill/>
          </a:ln>
          <a:effectLst>
            <a:glow rad="101600">
              <a:schemeClr val="tx1">
                <a:alpha val="40000"/>
              </a:schemeClr>
            </a:glow>
            <a:outerShdw dist="35921" dir="2700000" algn="ctr" rotWithShape="0">
              <a:schemeClr val="bg2"/>
            </a:outerShdw>
          </a:effectLst>
        </p:spPr>
      </p:pic>
      <p:sp>
        <p:nvSpPr>
          <p:cNvPr id="4" name="Title 1"/>
          <p:cNvSpPr>
            <a:spLocks noGrp="1"/>
          </p:cNvSpPr>
          <p:nvPr>
            <p:ph type="ctrTitle"/>
          </p:nvPr>
        </p:nvSpPr>
        <p:spPr>
          <a:xfrm>
            <a:off x="457200" y="1828800"/>
            <a:ext cx="8229600" cy="685800"/>
          </a:xfrm>
        </p:spPr>
        <p:txBody>
          <a:bodyPr/>
          <a:lstStyle/>
          <a:p>
            <a:r>
              <a:rPr lang="en-US" dirty="0" smtClean="0"/>
              <a:t>Agile Development</a:t>
            </a:r>
            <a:endParaRPr lang="en-US" dirty="0"/>
          </a:p>
        </p:txBody>
      </p:sp>
    </p:spTree>
    <p:extLst>
      <p:ext uri="{BB962C8B-B14F-4D97-AF65-F5344CB8AC3E}">
        <p14:creationId xmlns:p14="http://schemas.microsoft.com/office/powerpoint/2010/main" val="3948026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Software </a:t>
            </a:r>
            <a:r>
              <a:rPr lang="en-US" dirty="0"/>
              <a:t>Development Models</a:t>
            </a:r>
          </a:p>
          <a:p>
            <a:pPr marL="568325" lvl="1" indent="-211138">
              <a:lnSpc>
                <a:spcPct val="100000"/>
              </a:lnSpc>
            </a:pPr>
            <a:r>
              <a:rPr lang="en-US" dirty="0" smtClean="0"/>
              <a:t>The </a:t>
            </a:r>
            <a:r>
              <a:rPr lang="en-US" dirty="0"/>
              <a:t>Waterfall Development </a:t>
            </a:r>
            <a:r>
              <a:rPr lang="en-US" dirty="0" smtClean="0"/>
              <a:t>Process</a:t>
            </a:r>
          </a:p>
          <a:p>
            <a:pPr marL="577850" lvl="1" indent="-220663">
              <a:lnSpc>
                <a:spcPct val="100000"/>
              </a:lnSpc>
            </a:pPr>
            <a:r>
              <a:rPr lang="en-US" dirty="0" smtClean="0"/>
              <a:t>V-model </a:t>
            </a:r>
            <a:r>
              <a:rPr lang="en-US" dirty="0"/>
              <a:t>(Sequential Development Model</a:t>
            </a:r>
            <a:r>
              <a:rPr lang="en-US" dirty="0" smtClean="0"/>
              <a:t>)</a:t>
            </a:r>
          </a:p>
          <a:p>
            <a:pPr marL="577850" lvl="1" indent="-220663">
              <a:lnSpc>
                <a:spcPct val="100000"/>
              </a:lnSpc>
            </a:pPr>
            <a:r>
              <a:rPr lang="en-US" dirty="0"/>
              <a:t>Iterative-incremental Development </a:t>
            </a:r>
            <a:r>
              <a:rPr lang="en-US" dirty="0" smtClean="0"/>
              <a:t>Models</a:t>
            </a:r>
          </a:p>
          <a:p>
            <a:pPr marL="869950" lvl="2" indent="-220663">
              <a:lnSpc>
                <a:spcPct val="100000"/>
              </a:lnSpc>
            </a:pPr>
            <a:r>
              <a:rPr lang="en-US" dirty="0"/>
              <a:t>Agile Development</a:t>
            </a:r>
            <a:endParaRPr lang="bg-BG" dirty="0" smtClean="0"/>
          </a:p>
          <a:p>
            <a:pPr marL="1125537" lvl="3" indent="-211138">
              <a:lnSpc>
                <a:spcPct val="100000"/>
              </a:lnSpc>
            </a:pPr>
            <a:r>
              <a:rPr lang="en-US" dirty="0"/>
              <a:t>Extreme Programing</a:t>
            </a:r>
          </a:p>
          <a:p>
            <a:pPr marL="1363662" lvl="4" indent="-211138">
              <a:lnSpc>
                <a:spcPct val="100000"/>
              </a:lnSpc>
            </a:pPr>
            <a:r>
              <a:rPr lang="en-US" dirty="0" smtClean="0"/>
              <a:t>Test </a:t>
            </a:r>
            <a:r>
              <a:rPr lang="en-US" dirty="0"/>
              <a:t>Driven Development</a:t>
            </a:r>
          </a:p>
          <a:p>
            <a:pPr marL="1125537" lvl="3" indent="-211138">
              <a:lnSpc>
                <a:spcPct val="100000"/>
              </a:lnSpc>
            </a:pPr>
            <a:r>
              <a:rPr lang="en-US" dirty="0" smtClean="0"/>
              <a:t>Scrum</a:t>
            </a:r>
            <a:endParaRPr lang="en-US" dirty="0"/>
          </a:p>
          <a:p>
            <a:pPr marL="577850" lvl="1" indent="-220663">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3078"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4271" y="4057688"/>
            <a:ext cx="2686329"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45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Development?</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a:t>
            </a:r>
            <a:r>
              <a:rPr lang="en-US" dirty="0">
                <a:solidFill>
                  <a:schemeClr val="accent5">
                    <a:lumMod val="20000"/>
                    <a:lumOff val="80000"/>
                  </a:schemeClr>
                </a:solidFill>
              </a:rPr>
              <a:t>a</a:t>
            </a:r>
            <a:r>
              <a:rPr lang="en-US" dirty="0" smtClean="0">
                <a:solidFill>
                  <a:schemeClr val="accent5">
                    <a:lumMod val="20000"/>
                    <a:lumOff val="80000"/>
                  </a:schemeClr>
                </a:solidFill>
              </a:rPr>
              <a:t>gile development</a:t>
            </a:r>
            <a:r>
              <a:rPr lang="en-US" dirty="0" smtClean="0"/>
              <a:t>?</a:t>
            </a:r>
          </a:p>
          <a:p>
            <a:pPr marL="577850" lvl="1" indent="-220663">
              <a:lnSpc>
                <a:spcPct val="100000"/>
              </a:lnSpc>
            </a:pPr>
            <a:r>
              <a:rPr lang="en-US" dirty="0" smtClean="0"/>
              <a:t>A </a:t>
            </a:r>
            <a:r>
              <a:rPr lang="en-US" dirty="0"/>
              <a:t>group of software development methodologies based on </a:t>
            </a:r>
            <a:r>
              <a:rPr lang="en-US" dirty="0">
                <a:solidFill>
                  <a:schemeClr val="accent5">
                    <a:lumMod val="20000"/>
                    <a:lumOff val="80000"/>
                  </a:schemeClr>
                </a:solidFill>
              </a:rPr>
              <a:t>iterative and </a:t>
            </a:r>
            <a:r>
              <a:rPr lang="en-US" dirty="0" smtClean="0">
                <a:solidFill>
                  <a:schemeClr val="accent5">
                    <a:lumMod val="20000"/>
                    <a:lumOff val="80000"/>
                  </a:schemeClr>
                </a:solidFill>
              </a:rPr>
              <a:t>incremental development</a:t>
            </a:r>
          </a:p>
          <a:p>
            <a:pPr marL="577850" lvl="1" indent="-220663">
              <a:lnSpc>
                <a:spcPct val="100000"/>
              </a:lnSpc>
            </a:pPr>
            <a:r>
              <a:rPr lang="en-US" dirty="0" smtClean="0"/>
              <a:t>Requirements </a:t>
            </a:r>
            <a:r>
              <a:rPr lang="en-US" dirty="0"/>
              <a:t>and solutions </a:t>
            </a:r>
            <a:r>
              <a:rPr lang="en-US" dirty="0">
                <a:solidFill>
                  <a:schemeClr val="accent5">
                    <a:lumMod val="20000"/>
                    <a:lumOff val="80000"/>
                  </a:schemeClr>
                </a:solidFill>
              </a:rPr>
              <a:t>evolve through collaboration</a:t>
            </a:r>
            <a:r>
              <a:rPr lang="en-US" dirty="0"/>
              <a:t> between self-organizing, </a:t>
            </a:r>
            <a:r>
              <a:rPr lang="en-US" dirty="0" smtClean="0"/>
              <a:t>cross-functional teams</a:t>
            </a:r>
          </a:p>
          <a:p>
            <a:pPr marL="577850" lvl="1" indent="-220663">
              <a:lnSpc>
                <a:spcPct val="100000"/>
              </a:lnSpc>
            </a:pPr>
            <a:r>
              <a:rPr lang="en-US" dirty="0" smtClean="0"/>
              <a:t>The new name of </a:t>
            </a:r>
            <a:r>
              <a:rPr lang="en-US" dirty="0" smtClean="0">
                <a:solidFill>
                  <a:schemeClr val="accent5">
                    <a:lumMod val="20000"/>
                    <a:lumOff val="80000"/>
                  </a:schemeClr>
                </a:solidFill>
              </a:rPr>
              <a:t>lightweight models</a:t>
            </a:r>
          </a:p>
          <a:p>
            <a:pPr marL="860425" lvl="2" indent="-211138">
              <a:lnSpc>
                <a:spcPct val="100000"/>
              </a:lnSpc>
            </a:pPr>
            <a:r>
              <a:rPr lang="en-US" dirty="0" smtClean="0"/>
              <a:t>After </a:t>
            </a:r>
            <a:r>
              <a:rPr lang="en-US" dirty="0"/>
              <a:t>the Agile Manifesto published in 2001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26050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510979" name="Rectangle 3"/>
          <p:cNvSpPr>
            <a:spLocks noGrp="1" noChangeArrowheads="1"/>
          </p:cNvSpPr>
          <p:nvPr>
            <p:ph type="body" idx="1"/>
          </p:nvPr>
        </p:nvSpPr>
        <p:spPr>
          <a:xfrm>
            <a:off x="609600" y="1416050"/>
            <a:ext cx="7924800" cy="3173818"/>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lnSpc>
                <a:spcPct val="105000"/>
              </a:lnSpc>
              <a:spcBef>
                <a:spcPts val="0"/>
              </a:spcBef>
              <a:spcAft>
                <a:spcPct val="0"/>
              </a:spcAft>
              <a:buClr>
                <a:schemeClr val="accent5">
                  <a:lumMod val="40000"/>
                  <a:lumOff val="60000"/>
                </a:schemeClr>
              </a:buClr>
              <a:buSzPct val="70000"/>
              <a:buNone/>
              <a:tabLst>
                <a:tab pos="282575" algn="l"/>
              </a:tabLst>
            </a:pPr>
            <a:endParaRPr lang="en-US" sz="3200" noProof="1" smtClean="0">
              <a:solidFill>
                <a:schemeClr val="accent5">
                  <a:lumMod val="20000"/>
                  <a:lumOff val="80000"/>
                </a:schemeClr>
              </a:solidFill>
              <a:cs typeface="Consolas" pitchFamily="49" charset="0"/>
            </a:endParaRP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“Our highest priority is to satisfy the </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customer through early and continuous</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delivery of valuable software“</a:t>
            </a:r>
            <a:endParaRPr lang="en-US" sz="3200" noProof="1">
              <a:solidFill>
                <a:schemeClr val="accent5">
                  <a:lumMod val="20000"/>
                  <a:lumOff val="80000"/>
                </a:schemeClr>
              </a:solidFill>
              <a:cs typeface="Consolas" pitchFamily="49" charset="0"/>
            </a:endParaRPr>
          </a:p>
        </p:txBody>
      </p:sp>
      <p:sp>
        <p:nvSpPr>
          <p:cNvPr id="4" name="TextBox 3"/>
          <p:cNvSpPr txBox="1"/>
          <p:nvPr/>
        </p:nvSpPr>
        <p:spPr>
          <a:xfrm>
            <a:off x="5386269" y="3972580"/>
            <a:ext cx="3071931"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609600" y="5105400"/>
            <a:ext cx="7924800" cy="1219200"/>
          </a:xfrm>
          <a:prstGeom prst="roundRect">
            <a:avLst>
              <a:gd name="adj" fmla="val 4401"/>
            </a:avLst>
          </a:prstGeom>
          <a:noFill/>
          <a:ln w="3175">
            <a:solidFill>
              <a:schemeClr val="tx1">
                <a:lumMod val="40000"/>
                <a:lumOff val="60000"/>
                <a:alpha val="70000"/>
              </a:schemeClr>
            </a:solidFill>
            <a:miter lim="800000"/>
            <a:headEnd/>
            <a:tailEnd/>
          </a:ln>
        </p:spPr>
      </p:pic>
    </p:spTree>
    <p:extLst>
      <p:ext uri="{BB962C8B-B14F-4D97-AF65-F5344CB8AC3E}">
        <p14:creationId xmlns:p14="http://schemas.microsoft.com/office/powerpoint/2010/main" val="220723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Agile Manifesto</a:t>
            </a:r>
          </a:p>
        </p:txBody>
      </p:sp>
      <p:sp>
        <p:nvSpPr>
          <p:cNvPr id="3" name="Content Placeholder 2"/>
          <p:cNvSpPr>
            <a:spLocks noGrp="1"/>
          </p:cNvSpPr>
          <p:nvPr>
            <p:ph idx="1"/>
          </p:nvPr>
        </p:nvSpPr>
        <p:spPr/>
        <p:txBody>
          <a:bodyPr/>
          <a:lstStyle/>
          <a:p>
            <a:r>
              <a:rPr lang="en-US" sz="2600" noProof="1">
                <a:solidFill>
                  <a:schemeClr val="accent5">
                    <a:lumMod val="20000"/>
                    <a:lumOff val="80000"/>
                  </a:schemeClr>
                </a:solidFill>
                <a:latin typeface="Corbel (Body)"/>
                <a:cs typeface="Consolas" pitchFamily="49" charset="0"/>
              </a:rPr>
              <a:t>The four core values of Agile software </a:t>
            </a:r>
            <a:r>
              <a:rPr lang="en-US" sz="2600" noProof="1" smtClean="0">
                <a:solidFill>
                  <a:schemeClr val="accent5">
                    <a:lumMod val="20000"/>
                    <a:lumOff val="80000"/>
                  </a:schemeClr>
                </a:solidFill>
                <a:latin typeface="Corbel (Body)"/>
                <a:cs typeface="Consolas" pitchFamily="49" charset="0"/>
              </a:rPr>
              <a:t>development</a:t>
            </a:r>
            <a:endParaRPr lang="en-US" sz="2600" dirty="0">
              <a:solidFill>
                <a:schemeClr val="accent5">
                  <a:lumMod val="20000"/>
                  <a:lumOff val="80000"/>
                </a:schemeClr>
              </a:solidFill>
              <a:latin typeface="Corbel (Body)"/>
            </a:endParaRPr>
          </a:p>
        </p:txBody>
      </p:sp>
      <p:sp>
        <p:nvSpPr>
          <p:cNvPr id="4" name="TextBox 6"/>
          <p:cNvSpPr txBox="1"/>
          <p:nvPr/>
        </p:nvSpPr>
        <p:spPr>
          <a:xfrm>
            <a:off x="4281487" y="228384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5" name="Rounded Rectangle 4"/>
          <p:cNvSpPr/>
          <p:nvPr/>
        </p:nvSpPr>
        <p:spPr>
          <a:xfrm>
            <a:off x="1071562"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defPPr>
              <a:defRPr lang="bg-BG"/>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b="1" dirty="0">
                <a:effectLst>
                  <a:outerShdw blurRad="38100" dist="38100" dir="2700000" algn="tl">
                    <a:srgbClr val="000000">
                      <a:alpha val="43137"/>
                    </a:srgbClr>
                  </a:outerShdw>
                </a:effectLst>
              </a:rPr>
              <a:t>Individuals and </a:t>
            </a:r>
            <a:r>
              <a:rPr lang="en-US" sz="2000" b="1" dirty="0" smtClean="0">
                <a:effectLst>
                  <a:outerShdw blurRad="38100" dist="38100" dir="2700000" algn="tl">
                    <a:srgbClr val="000000">
                      <a:alpha val="43137"/>
                    </a:srgbClr>
                  </a:outerShdw>
                </a:effectLst>
              </a:rPr>
              <a:t>interactions</a:t>
            </a:r>
            <a:endParaRPr lang="en-US" sz="2000" b="1" dirty="0">
              <a:effectLst>
                <a:outerShdw blurRad="38100" dist="38100" dir="2700000" algn="tl">
                  <a:srgbClr val="000000">
                    <a:alpha val="43137"/>
                  </a:srgbClr>
                </a:outerShdw>
              </a:effectLst>
            </a:endParaRPr>
          </a:p>
        </p:txBody>
      </p:sp>
      <p:sp>
        <p:nvSpPr>
          <p:cNvPr id="6" name="TextBox 9"/>
          <p:cNvSpPr txBox="1"/>
          <p:nvPr/>
        </p:nvSpPr>
        <p:spPr>
          <a:xfrm>
            <a:off x="4281487" y="562488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7" name="TextBox 12"/>
          <p:cNvSpPr txBox="1"/>
          <p:nvPr/>
        </p:nvSpPr>
        <p:spPr>
          <a:xfrm>
            <a:off x="4281487" y="4478240"/>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8" name="TextBox 15"/>
          <p:cNvSpPr txBox="1"/>
          <p:nvPr/>
        </p:nvSpPr>
        <p:spPr>
          <a:xfrm>
            <a:off x="4281487" y="3365231"/>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9" name="Rounded Rectangle 8"/>
          <p:cNvSpPr/>
          <p:nvPr/>
        </p:nvSpPr>
        <p:spPr>
          <a:xfrm>
            <a:off x="1071562" y="3114128"/>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Working </a:t>
            </a:r>
            <a:r>
              <a:rPr lang="en-US" sz="2000" b="1" dirty="0">
                <a:effectLst>
                  <a:outerShdw blurRad="38100" dist="38100" dir="2700000" algn="tl">
                    <a:srgbClr val="000000">
                      <a:alpha val="43137"/>
                    </a:srgbClr>
                  </a:outerShdw>
                </a:effectLst>
              </a:rPr>
              <a:t>software</a:t>
            </a:r>
            <a:endParaRPr lang="en-US" sz="2000" b="1" dirty="0">
              <a:effectLst>
                <a:outerShdw blurRad="38100" dist="38100" dir="2700000" algn="tl">
                  <a:srgbClr val="000000">
                    <a:alpha val="43137"/>
                  </a:srgbClr>
                </a:outerShdw>
              </a:effectLst>
            </a:endParaRPr>
          </a:p>
        </p:txBody>
      </p:sp>
      <p:sp>
        <p:nvSpPr>
          <p:cNvPr id="10" name="Rounded Rectangle 9"/>
          <p:cNvSpPr/>
          <p:nvPr/>
        </p:nvSpPr>
        <p:spPr>
          <a:xfrm>
            <a:off x="1071562"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Customer collaboration</a:t>
            </a:r>
          </a:p>
        </p:txBody>
      </p:sp>
      <p:sp>
        <p:nvSpPr>
          <p:cNvPr id="11" name="Rounded Rectangle 10"/>
          <p:cNvSpPr/>
          <p:nvPr/>
        </p:nvSpPr>
        <p:spPr>
          <a:xfrm>
            <a:off x="1071562"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Responding to change</a:t>
            </a:r>
          </a:p>
        </p:txBody>
      </p:sp>
      <p:sp>
        <p:nvSpPr>
          <p:cNvPr id="12" name="Rounded Rectangle 11"/>
          <p:cNvSpPr/>
          <p:nvPr/>
        </p:nvSpPr>
        <p:spPr>
          <a:xfrm>
            <a:off x="5614987"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Processes and tools</a:t>
            </a:r>
            <a:endParaRPr lang="en-US" sz="2000" b="1" dirty="0">
              <a:effectLst>
                <a:outerShdw blurRad="38100" dist="38100" dir="2700000" algn="tl">
                  <a:srgbClr val="000000">
                    <a:alpha val="43137"/>
                  </a:srgbClr>
                </a:outerShdw>
              </a:effectLst>
            </a:endParaRPr>
          </a:p>
        </p:txBody>
      </p:sp>
      <p:sp>
        <p:nvSpPr>
          <p:cNvPr id="13" name="Rounded Rectangle 12"/>
          <p:cNvSpPr/>
          <p:nvPr/>
        </p:nvSpPr>
        <p:spPr>
          <a:xfrm>
            <a:off x="5614987" y="311557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Comprehensive documentation</a:t>
            </a:r>
            <a:endParaRPr lang="en-US" sz="2000" b="1" dirty="0">
              <a:effectLst>
                <a:outerShdw blurRad="38100" dist="38100" dir="2700000" algn="tl">
                  <a:srgbClr val="000000">
                    <a:alpha val="43137"/>
                  </a:srgbClr>
                </a:outerShdw>
              </a:effectLst>
            </a:endParaRPr>
          </a:p>
        </p:txBody>
      </p:sp>
      <p:sp>
        <p:nvSpPr>
          <p:cNvPr id="14" name="Rounded Rectangle 13"/>
          <p:cNvSpPr/>
          <p:nvPr/>
        </p:nvSpPr>
        <p:spPr>
          <a:xfrm>
            <a:off x="5614987"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Contract negotiation</a:t>
            </a:r>
            <a:endParaRPr lang="en-US" sz="2000" b="1" dirty="0">
              <a:effectLst>
                <a:outerShdw blurRad="38100" dist="38100" dir="2700000" algn="tl">
                  <a:srgbClr val="000000">
                    <a:alpha val="43137"/>
                  </a:srgbClr>
                </a:outerShdw>
              </a:effectLst>
            </a:endParaRPr>
          </a:p>
        </p:txBody>
      </p:sp>
      <p:sp>
        <p:nvSpPr>
          <p:cNvPr id="15" name="Rounded Rectangle 14"/>
          <p:cNvSpPr/>
          <p:nvPr/>
        </p:nvSpPr>
        <p:spPr>
          <a:xfrm>
            <a:off x="5614987"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Following a plan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37531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a:t>
            </a:r>
            <a:endParaRPr lang="en-US" dirty="0"/>
          </a:p>
        </p:txBody>
      </p:sp>
      <p:sp>
        <p:nvSpPr>
          <p:cNvPr id="4" name="Rectangle 3"/>
          <p:cNvSpPr txBox="1">
            <a:spLocks noChangeArrowheads="1"/>
          </p:cNvSpPr>
          <p:nvPr/>
        </p:nvSpPr>
        <p:spPr>
          <a:xfrm>
            <a:off x="311021" y="1238768"/>
            <a:ext cx="8464420" cy="464973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lvl="0" indent="-457200" eaLnBrk="0" hangingPunct="0">
              <a:spcBef>
                <a:spcPct val="20000"/>
              </a:spcBef>
              <a:buSzPct val="65000"/>
              <a:buFont typeface="+mj-lt"/>
              <a:buAutoNum type="arabicPeriod"/>
              <a:defRPr/>
            </a:pPr>
            <a:r>
              <a:rPr lang="en-US" sz="2000" dirty="0" smtClean="0"/>
              <a:t>Our </a:t>
            </a:r>
            <a:r>
              <a:rPr lang="en-US" sz="2000" dirty="0"/>
              <a:t>highest priority is to satisfy the customer through early and continuous delivery of valuable software </a:t>
            </a:r>
          </a:p>
          <a:p>
            <a:pPr marL="457200" lvl="0" indent="-457200" eaLnBrk="0" hangingPunct="0">
              <a:spcBef>
                <a:spcPct val="20000"/>
              </a:spcBef>
              <a:buSzPct val="65000"/>
              <a:buFont typeface="+mj-lt"/>
              <a:buAutoNum type="arabicPeriod"/>
              <a:defRPr/>
            </a:pPr>
            <a:r>
              <a:rPr lang="en-US" sz="2000" dirty="0"/>
              <a:t>Welcome changing requirements, even late in development. Agile processes harness change for the customer's competitive advantage</a:t>
            </a:r>
          </a:p>
          <a:p>
            <a:pPr marL="457200" lvl="0" indent="-457200" eaLnBrk="0" hangingPunct="0">
              <a:spcBef>
                <a:spcPct val="20000"/>
              </a:spcBef>
              <a:buSzPct val="65000"/>
              <a:buFont typeface="+mj-lt"/>
              <a:buAutoNum type="arabicPeriod"/>
              <a:defRPr/>
            </a:pPr>
            <a:r>
              <a:rPr lang="en-US" sz="2000" dirty="0"/>
              <a:t>Deliver working software frequently, at intervals of between a few weeks to a few months, with a preference to the shorter timescale</a:t>
            </a:r>
          </a:p>
          <a:p>
            <a:pPr marL="457200" indent="-457200" eaLnBrk="0" hangingPunct="0">
              <a:spcBef>
                <a:spcPct val="20000"/>
              </a:spcBef>
              <a:buSzPct val="65000"/>
              <a:buFont typeface="+mj-lt"/>
              <a:buAutoNum type="arabicPeriod"/>
              <a:defRPr/>
            </a:pPr>
            <a:r>
              <a:rPr lang="en-US" sz="2000" dirty="0"/>
              <a:t>Build projects around motivated individuals. Give them the environment and support they need, and trust them to get the job done</a:t>
            </a:r>
            <a:endParaRPr lang="bg-BG" sz="2000" dirty="0"/>
          </a:p>
          <a:p>
            <a:pPr marL="457200" indent="-457200" eaLnBrk="0" hangingPunct="0">
              <a:spcBef>
                <a:spcPct val="20000"/>
              </a:spcBef>
              <a:buSzPct val="65000"/>
              <a:buFont typeface="+mj-lt"/>
              <a:buAutoNum type="arabicPeriod"/>
              <a:defRPr/>
            </a:pPr>
            <a:r>
              <a:rPr lang="en-US" sz="2000" dirty="0"/>
              <a:t>The most efficient and effective method of conveying information to and within a development team is face-to-face conversation. </a:t>
            </a:r>
          </a:p>
          <a:p>
            <a:pPr marL="457200" indent="-457200" eaLnBrk="0" hangingPunct="0">
              <a:spcBef>
                <a:spcPct val="20000"/>
              </a:spcBef>
              <a:buSzPct val="65000"/>
              <a:buFont typeface="+mj-lt"/>
              <a:buAutoNum type="arabicPeriod"/>
              <a:defRPr/>
            </a:pPr>
            <a:r>
              <a:rPr lang="en-US" sz="2000" dirty="0"/>
              <a:t>Working software is the primary measure of progress</a:t>
            </a:r>
            <a:endParaRPr lang="en-US" sz="2000" dirty="0"/>
          </a:p>
        </p:txBody>
      </p:sp>
    </p:spTree>
    <p:extLst>
      <p:ext uri="{BB962C8B-B14F-4D97-AF65-F5344CB8AC3E}">
        <p14:creationId xmlns:p14="http://schemas.microsoft.com/office/powerpoint/2010/main" val="3206660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 (2)</a:t>
            </a:r>
            <a:endParaRPr lang="en-US" dirty="0"/>
          </a:p>
        </p:txBody>
      </p:sp>
      <p:sp>
        <p:nvSpPr>
          <p:cNvPr id="4" name="Rectangle 3"/>
          <p:cNvSpPr txBox="1">
            <a:spLocks noChangeArrowheads="1"/>
          </p:cNvSpPr>
          <p:nvPr/>
        </p:nvSpPr>
        <p:spPr>
          <a:xfrm>
            <a:off x="339790" y="1247222"/>
            <a:ext cx="8464420" cy="49859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indent="-457200" eaLnBrk="0" hangingPunct="0">
              <a:spcBef>
                <a:spcPct val="20000"/>
              </a:spcBef>
              <a:buSzPct val="65000"/>
              <a:buFont typeface="+mj-lt"/>
              <a:buAutoNum type="arabicPeriod" startAt="7"/>
              <a:defRPr/>
            </a:pPr>
            <a:r>
              <a:rPr lang="en-US" sz="2000" dirty="0"/>
              <a:t>Agile processes promote sustainable development. The sponsors, developers, and users should be able to maintain a constant pace indefinitely </a:t>
            </a:r>
          </a:p>
          <a:p>
            <a:pPr marL="457200" indent="-457200" eaLnBrk="0" hangingPunct="0">
              <a:spcBef>
                <a:spcPct val="20000"/>
              </a:spcBef>
              <a:buSzPct val="65000"/>
              <a:buFont typeface="+mj-lt"/>
              <a:buAutoNum type="arabicPeriod" startAt="7"/>
              <a:defRPr/>
            </a:pPr>
            <a:r>
              <a:rPr lang="en-US" sz="2000" dirty="0"/>
              <a:t>Business people and developers must work together daily throughout the project. </a:t>
            </a:r>
            <a:endParaRPr lang="bg-BG" sz="2000" dirty="0"/>
          </a:p>
          <a:p>
            <a:pPr marL="457200" indent="-457200" eaLnBrk="0" hangingPunct="0">
              <a:spcBef>
                <a:spcPct val="20000"/>
              </a:spcBef>
              <a:buSzPct val="65000"/>
              <a:buFont typeface="+mj-lt"/>
              <a:buAutoNum type="arabicPeriod" startAt="7"/>
              <a:defRPr/>
            </a:pPr>
            <a:r>
              <a:rPr lang="en-US" sz="2000" dirty="0"/>
              <a:t>Continuous attention to technical excellence and good design enhances agility. </a:t>
            </a:r>
          </a:p>
          <a:p>
            <a:pPr marL="457200" indent="-457200" eaLnBrk="0" hangingPunct="0">
              <a:spcBef>
                <a:spcPct val="20000"/>
              </a:spcBef>
              <a:buSzPct val="65000"/>
              <a:buFont typeface="+mj-lt"/>
              <a:buAutoNum type="arabicPeriod" startAt="7"/>
              <a:defRPr/>
            </a:pPr>
            <a:r>
              <a:rPr lang="en-US" sz="2000" dirty="0" smtClean="0"/>
              <a:t>Simplicity</a:t>
            </a:r>
            <a:r>
              <a:rPr lang="en-US" sz="2000" dirty="0"/>
              <a:t> – </a:t>
            </a:r>
            <a:r>
              <a:rPr lang="en-US" sz="2000" dirty="0" smtClean="0"/>
              <a:t>the </a:t>
            </a:r>
            <a:r>
              <a:rPr lang="en-US" sz="2000" dirty="0"/>
              <a:t>art of maximizing the amount of work not </a:t>
            </a:r>
            <a:r>
              <a:rPr lang="en-US" sz="2000" dirty="0" smtClean="0"/>
              <a:t>done </a:t>
            </a:r>
            <a:r>
              <a:rPr lang="en-US" sz="2000" dirty="0"/>
              <a:t>– </a:t>
            </a:r>
            <a:r>
              <a:rPr lang="en-US" sz="2000" dirty="0" smtClean="0"/>
              <a:t>is </a:t>
            </a:r>
            <a:r>
              <a:rPr lang="en-US" sz="2000" dirty="0"/>
              <a:t>essential</a:t>
            </a:r>
          </a:p>
          <a:p>
            <a:pPr marL="457200" indent="-457200" eaLnBrk="0" hangingPunct="0">
              <a:spcBef>
                <a:spcPct val="20000"/>
              </a:spcBef>
              <a:buSzPct val="65000"/>
              <a:buFont typeface="+mj-lt"/>
              <a:buAutoNum type="arabicPeriod" startAt="7"/>
              <a:defRPr/>
            </a:pPr>
            <a:r>
              <a:rPr lang="en-US" sz="2000" dirty="0"/>
              <a:t>The best architectures, requirements, and designs emerge from self-organizing teams</a:t>
            </a:r>
          </a:p>
          <a:p>
            <a:pPr marL="457200" indent="-457200" eaLnBrk="0" hangingPunct="0">
              <a:spcBef>
                <a:spcPct val="20000"/>
              </a:spcBef>
              <a:buSzPct val="65000"/>
              <a:buFont typeface="+mj-lt"/>
              <a:buAutoNum type="arabicPeriod" startAt="7"/>
              <a:defRPr/>
            </a:pPr>
            <a:r>
              <a:rPr lang="en-US" sz="2000" dirty="0"/>
              <a:t>At regular intervals, the team reflects on how to become more effective, then tunes and adjusts its behavior </a:t>
            </a:r>
            <a:r>
              <a:rPr lang="en-US" sz="2000" dirty="0" smtClean="0"/>
              <a:t>accordingly</a:t>
            </a:r>
            <a:endParaRPr lang="en-US" sz="2000" dirty="0"/>
          </a:p>
        </p:txBody>
      </p:sp>
    </p:spTree>
    <p:extLst>
      <p:ext uri="{BB962C8B-B14F-4D97-AF65-F5344CB8AC3E}">
        <p14:creationId xmlns:p14="http://schemas.microsoft.com/office/powerpoint/2010/main" val="643247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Characteristics</a:t>
            </a:r>
            <a:endParaRPr lang="en-US" dirty="0"/>
          </a:p>
        </p:txBody>
      </p:sp>
      <p:sp>
        <p:nvSpPr>
          <p:cNvPr id="3" name="Content Placeholder 2"/>
          <p:cNvSpPr>
            <a:spLocks noGrp="1"/>
          </p:cNvSpPr>
          <p:nvPr>
            <p:ph idx="1"/>
          </p:nvPr>
        </p:nvSpPr>
        <p:spPr/>
        <p:txBody>
          <a:bodyPr/>
          <a:lstStyle/>
          <a:p>
            <a:pPr>
              <a:lnSpc>
                <a:spcPct val="100000"/>
              </a:lnSpc>
            </a:pPr>
            <a:r>
              <a:rPr lang="en-US" dirty="0" smtClean="0"/>
              <a:t>Tasks are being broken into </a:t>
            </a:r>
            <a:r>
              <a:rPr lang="en-US" dirty="0">
                <a:solidFill>
                  <a:schemeClr val="accent5">
                    <a:lumMod val="20000"/>
                    <a:lumOff val="80000"/>
                  </a:schemeClr>
                </a:solidFill>
              </a:rPr>
              <a:t>small increments </a:t>
            </a:r>
            <a:r>
              <a:rPr lang="en-US" dirty="0"/>
              <a:t>with minimal </a:t>
            </a:r>
            <a:r>
              <a:rPr lang="en-US" dirty="0" smtClean="0"/>
              <a:t>planning</a:t>
            </a:r>
          </a:p>
          <a:p>
            <a:pPr marL="577850" lvl="1" indent="-220663">
              <a:lnSpc>
                <a:spcPct val="100000"/>
              </a:lnSpc>
            </a:pPr>
            <a:r>
              <a:rPr lang="en-US" dirty="0"/>
              <a:t>D</a:t>
            </a:r>
            <a:r>
              <a:rPr lang="en-US" dirty="0" smtClean="0"/>
              <a:t>o </a:t>
            </a:r>
            <a:r>
              <a:rPr lang="en-US" dirty="0"/>
              <a:t>not directly involve long-term </a:t>
            </a:r>
            <a:r>
              <a:rPr lang="en-US" dirty="0" smtClean="0"/>
              <a:t>planning</a:t>
            </a:r>
          </a:p>
          <a:p>
            <a:pPr marL="577850" lvl="1" indent="-220663">
              <a:lnSpc>
                <a:spcPct val="100000"/>
              </a:lnSpc>
            </a:pPr>
            <a:r>
              <a:rPr lang="en-US" dirty="0" smtClean="0"/>
              <a:t>Iterations </a:t>
            </a:r>
            <a:r>
              <a:rPr lang="en-US" dirty="0"/>
              <a:t>are short time frames </a:t>
            </a:r>
            <a:r>
              <a:rPr lang="en-US" dirty="0" smtClean="0"/>
              <a:t>(</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Typically </a:t>
            </a:r>
            <a:r>
              <a:rPr lang="en-US" dirty="0"/>
              <a:t>last </a:t>
            </a:r>
            <a:r>
              <a:rPr lang="en-US" dirty="0" smtClean="0"/>
              <a:t>one </a:t>
            </a:r>
            <a:r>
              <a:rPr lang="en-US" dirty="0"/>
              <a:t>to four </a:t>
            </a:r>
            <a:r>
              <a:rPr lang="en-US" dirty="0" smtClean="0"/>
              <a:t>weeks</a:t>
            </a:r>
          </a:p>
          <a:p>
            <a:pPr>
              <a:lnSpc>
                <a:spcPct val="100000"/>
              </a:lnSpc>
            </a:pPr>
            <a:r>
              <a:rPr lang="en-US" dirty="0" smtClean="0"/>
              <a:t>Each </a:t>
            </a:r>
            <a:r>
              <a:rPr lang="en-US" dirty="0"/>
              <a:t>iteration involves a team working through a full software development </a:t>
            </a:r>
            <a:r>
              <a:rPr lang="en-US" dirty="0" smtClean="0"/>
              <a:t>cycle</a:t>
            </a:r>
          </a:p>
          <a:p>
            <a:pPr marL="860425" lvl="2" indent="-211138">
              <a:lnSpc>
                <a:spcPct val="100000"/>
              </a:lnSpc>
            </a:pPr>
            <a:r>
              <a:rPr lang="en-US" dirty="0" smtClean="0"/>
              <a:t>E.g. pair programming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2600" y="5181600"/>
            <a:ext cx="2819400" cy="14182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59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a:t>
            </a:r>
            <a:r>
              <a:rPr lang="en-US" dirty="0" smtClean="0"/>
              <a:t>Characteristics (2)</a:t>
            </a:r>
            <a:endParaRPr lang="en-US" dirty="0"/>
          </a:p>
        </p:txBody>
      </p:sp>
      <p:sp>
        <p:nvSpPr>
          <p:cNvPr id="3" name="Content Placeholder 2"/>
          <p:cNvSpPr>
            <a:spLocks noGrp="1"/>
          </p:cNvSpPr>
          <p:nvPr>
            <p:ph idx="1"/>
          </p:nvPr>
        </p:nvSpPr>
        <p:spPr/>
        <p:txBody>
          <a:bodyPr/>
          <a:lstStyle/>
          <a:p>
            <a:pPr>
              <a:lnSpc>
                <a:spcPct val="100000"/>
              </a:lnSpc>
            </a:pPr>
            <a:r>
              <a:rPr lang="en-US" dirty="0" smtClean="0"/>
              <a:t>Available </a:t>
            </a:r>
            <a:r>
              <a:rPr lang="en-US" dirty="0"/>
              <a:t>release (with minimal bugs) at the end of each </a:t>
            </a:r>
            <a:r>
              <a:rPr lang="en-US" dirty="0" smtClean="0"/>
              <a:t>iteration</a:t>
            </a:r>
          </a:p>
          <a:p>
            <a:pPr>
              <a:lnSpc>
                <a:spcPct val="100000"/>
              </a:lnSpc>
            </a:pPr>
            <a:r>
              <a:rPr lang="en-US" dirty="0" smtClean="0"/>
              <a:t>Teams are usually </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ross-functional</a:t>
            </a:r>
            <a:endParaRPr lang="en-US" dirty="0" smtClean="0"/>
          </a:p>
          <a:p>
            <a:pPr lvl="1">
              <a:lnSpc>
                <a:spcPct val="100000"/>
              </a:lnSpc>
            </a:pPr>
            <a:r>
              <a:rPr lang="en-US" dirty="0" smtClean="0">
                <a:solidFill>
                  <a:schemeClr val="accent5">
                    <a:lumMod val="20000"/>
                    <a:lumOff val="80000"/>
                  </a:schemeClr>
                </a:solidFill>
              </a:rPr>
              <a:t>Self-organizing</a:t>
            </a:r>
          </a:p>
          <a:p>
            <a:pPr lvl="1">
              <a:lnSpc>
                <a:spcPct val="100000"/>
              </a:lnSpc>
            </a:pPr>
            <a:r>
              <a:rPr lang="en-US" dirty="0" smtClean="0">
                <a:solidFill>
                  <a:schemeClr val="accent6">
                    <a:lumMod val="20000"/>
                    <a:lumOff val="80000"/>
                  </a:schemeClr>
                </a:solidFill>
              </a:rPr>
              <a:t>Team </a:t>
            </a:r>
            <a:r>
              <a:rPr lang="en-US" dirty="0">
                <a:solidFill>
                  <a:schemeClr val="accent6">
                    <a:lumMod val="20000"/>
                    <a:lumOff val="80000"/>
                  </a:schemeClr>
                </a:solidFill>
              </a:rPr>
              <a:t>members </a:t>
            </a:r>
            <a:r>
              <a:rPr lang="en-US" dirty="0" smtClean="0">
                <a:solidFill>
                  <a:schemeClr val="accent6">
                    <a:lumMod val="20000"/>
                    <a:lumOff val="80000"/>
                  </a:schemeClr>
                </a:solidFill>
              </a:rPr>
              <a:t>take initiative and responsibility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37730" y="1824318"/>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4200" y="4646386"/>
            <a:ext cx="3276600" cy="2184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72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Face-to-face communication </a:t>
            </a:r>
            <a:r>
              <a:rPr lang="en-US" dirty="0"/>
              <a:t>over written documents </a:t>
            </a:r>
          </a:p>
          <a:p>
            <a:pPr lvl="1">
              <a:lnSpc>
                <a:spcPct val="100000"/>
              </a:lnSpc>
            </a:pPr>
            <a:r>
              <a:rPr lang="en-US" dirty="0" smtClean="0"/>
              <a:t>Most </a:t>
            </a:r>
            <a:r>
              <a:rPr lang="en-US" dirty="0"/>
              <a:t>agile teams work in a </a:t>
            </a:r>
            <a:r>
              <a:rPr lang="en-US" dirty="0">
                <a:solidFill>
                  <a:schemeClr val="accent5">
                    <a:lumMod val="20000"/>
                    <a:lumOff val="80000"/>
                  </a:schemeClr>
                </a:solidFill>
              </a:rPr>
              <a:t>single open office </a:t>
            </a:r>
            <a:r>
              <a:rPr lang="en-US" dirty="0"/>
              <a:t>(called a bullpen</a:t>
            </a:r>
            <a:r>
              <a:rPr lang="en-US" dirty="0" smtClean="0"/>
              <a:t>)</a:t>
            </a:r>
          </a:p>
          <a:p>
            <a:pPr lvl="1">
              <a:lnSpc>
                <a:spcPct val="100000"/>
              </a:lnSpc>
            </a:pPr>
            <a:r>
              <a:rPr lang="en-US" dirty="0">
                <a:solidFill>
                  <a:schemeClr val="accent5">
                    <a:lumMod val="20000"/>
                    <a:lumOff val="80000"/>
                  </a:schemeClr>
                </a:solidFill>
              </a:rPr>
              <a:t>Team size </a:t>
            </a:r>
            <a:r>
              <a:rPr lang="en-US" dirty="0"/>
              <a:t>is typically small (5-9 people) </a:t>
            </a:r>
            <a:endParaRPr lang="en-US" dirty="0" smtClean="0"/>
          </a:p>
          <a:p>
            <a:pPr lvl="1">
              <a:lnSpc>
                <a:spcPct val="100000"/>
              </a:lnSpc>
            </a:pPr>
            <a:r>
              <a:rPr lang="en-US" dirty="0" smtClean="0"/>
              <a:t>Videoconferencing</a:t>
            </a:r>
            <a:r>
              <a:rPr lang="en-US" dirty="0"/>
              <a:t>, voice, e-mail, etc</a:t>
            </a:r>
            <a:r>
              <a:rPr lang="en-US" dirty="0" smtClean="0"/>
              <a:t>. for teams not in the same location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86400" y="47244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79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(4)</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smtClean="0"/>
              <a:t>Agile teams contain </a:t>
            </a:r>
            <a:r>
              <a:rPr lang="en-US" dirty="0"/>
              <a:t>a </a:t>
            </a:r>
            <a:r>
              <a:rPr lang="en-US" dirty="0">
                <a:solidFill>
                  <a:schemeClr val="accent5">
                    <a:lumMod val="20000"/>
                    <a:lumOff val="80000"/>
                  </a:schemeClr>
                </a:solidFill>
              </a:rPr>
              <a:t>customer </a:t>
            </a:r>
            <a:r>
              <a:rPr lang="en-US" dirty="0" smtClean="0">
                <a:solidFill>
                  <a:schemeClr val="accent5">
                    <a:lumMod val="20000"/>
                    <a:lumOff val="80000"/>
                  </a:schemeClr>
                </a:solidFill>
              </a:rPr>
              <a:t>representative</a:t>
            </a:r>
          </a:p>
          <a:p>
            <a:pPr marL="577850" lvl="1" indent="-220663">
              <a:lnSpc>
                <a:spcPct val="100000"/>
              </a:lnSpc>
            </a:pPr>
            <a:r>
              <a:rPr lang="en-US" dirty="0" smtClean="0"/>
              <a:t>Answers </a:t>
            </a:r>
            <a:r>
              <a:rPr lang="en-US" dirty="0"/>
              <a:t>mid-iteration problem-domain </a:t>
            </a:r>
            <a:r>
              <a:rPr lang="en-US" dirty="0" smtClean="0"/>
              <a:t>questions</a:t>
            </a:r>
          </a:p>
          <a:p>
            <a:pPr marL="577850" lvl="1" indent="-220663">
              <a:lnSpc>
                <a:spcPct val="100000"/>
              </a:lnSpc>
            </a:pPr>
            <a:r>
              <a:rPr lang="en-US" dirty="0"/>
              <a:t>At the end of each </a:t>
            </a:r>
            <a:r>
              <a:rPr lang="en-US" dirty="0" smtClean="0"/>
              <a:t>iteration participates in reviewing progress </a:t>
            </a:r>
            <a:r>
              <a:rPr lang="en-US" dirty="0"/>
              <a:t>and </a:t>
            </a:r>
            <a:r>
              <a:rPr lang="en-US" dirty="0" smtClean="0"/>
              <a:t>re-evaluating priorities</a:t>
            </a:r>
          </a:p>
          <a:p>
            <a:pPr marL="228600" indent="-228600">
              <a:lnSpc>
                <a:spcPct val="100000"/>
              </a:lnSpc>
              <a:tabLst>
                <a:tab pos="349250" algn="l"/>
              </a:tabLst>
            </a:pPr>
            <a:r>
              <a:rPr lang="en-US" dirty="0" smtClean="0"/>
              <a:t>Routine </a:t>
            </a:r>
            <a:r>
              <a:rPr lang="en-US" dirty="0"/>
              <a:t>and formal daily </a:t>
            </a:r>
            <a:r>
              <a:rPr lang="en-US" dirty="0" smtClean="0"/>
              <a:t/>
            </a:r>
            <a:br>
              <a:rPr lang="en-US" dirty="0" smtClean="0"/>
            </a:br>
            <a:r>
              <a:rPr lang="en-US" dirty="0" smtClean="0"/>
              <a:t>face-to-face </a:t>
            </a:r>
            <a:r>
              <a:rPr lang="en-US" dirty="0" smtClean="0">
                <a:solidFill>
                  <a:schemeClr val="accent5">
                    <a:lumMod val="20000"/>
                    <a:lumOff val="80000"/>
                  </a:schemeClr>
                </a:solidFill>
              </a:rPr>
              <a:t>debrief </a:t>
            </a:r>
            <a:br>
              <a:rPr lang="en-US" dirty="0" smtClean="0">
                <a:solidFill>
                  <a:schemeClr val="accent5">
                    <a:lumMod val="20000"/>
                    <a:lumOff val="80000"/>
                  </a:schemeClr>
                </a:solidFill>
              </a:rPr>
            </a:br>
            <a:r>
              <a:rPr lang="en-US" dirty="0" smtClean="0">
                <a:solidFill>
                  <a:schemeClr val="accent5">
                    <a:lumMod val="20000"/>
                    <a:lumOff val="80000"/>
                  </a:schemeClr>
                </a:solidFill>
              </a:rPr>
              <a:t>meetings </a:t>
            </a:r>
            <a:r>
              <a:rPr lang="en-US" dirty="0" smtClean="0"/>
              <a:t>among </a:t>
            </a:r>
            <a:r>
              <a:rPr lang="en-US" dirty="0"/>
              <a:t>team </a:t>
            </a:r>
            <a:r>
              <a:rPr lang="en-US" dirty="0" smtClean="0"/>
              <a:t/>
            </a:r>
            <a:br>
              <a:rPr lang="en-US" dirty="0" smtClean="0"/>
            </a:br>
            <a:r>
              <a:rPr lang="en-US" dirty="0" smtClean="0"/>
              <a:t>members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087586"/>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17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sz="4400" dirty="0"/>
              <a:t>Agile Methodologies</a:t>
            </a:r>
          </a:p>
        </p:txBody>
      </p:sp>
      <p:sp>
        <p:nvSpPr>
          <p:cNvPr id="513027" name="Rectangle 3"/>
          <p:cNvSpPr>
            <a:spLocks noGrp="1" noChangeArrowheads="1"/>
          </p:cNvSpPr>
          <p:nvPr>
            <p:ph type="body" idx="1"/>
          </p:nvPr>
        </p:nvSpPr>
        <p:spPr>
          <a:xfrm>
            <a:off x="304801" y="1219200"/>
            <a:ext cx="8534400" cy="5354638"/>
          </a:xfrm>
        </p:spPr>
        <p:txBody>
          <a:bodyPr/>
          <a:lstStyle/>
          <a:p>
            <a:pPr>
              <a:lnSpc>
                <a:spcPct val="100000"/>
              </a:lnSpc>
              <a:spcBef>
                <a:spcPts val="1200"/>
              </a:spcBef>
            </a:pPr>
            <a:r>
              <a:rPr lang="en-US" sz="3000" dirty="0"/>
              <a:t>eXtreme Programming (XP)</a:t>
            </a:r>
          </a:p>
          <a:p>
            <a:pPr>
              <a:lnSpc>
                <a:spcPct val="100000"/>
              </a:lnSpc>
              <a:spcBef>
                <a:spcPts val="1200"/>
              </a:spcBef>
            </a:pPr>
            <a:r>
              <a:rPr lang="en-US" sz="3000" dirty="0" smtClean="0"/>
              <a:t>Scrum</a:t>
            </a:r>
          </a:p>
          <a:p>
            <a:pPr>
              <a:lnSpc>
                <a:spcPct val="100000"/>
              </a:lnSpc>
              <a:spcBef>
                <a:spcPts val="1200"/>
              </a:spcBef>
            </a:pPr>
            <a:r>
              <a:rPr lang="en-US" sz="3000" dirty="0" err="1" smtClean="0"/>
              <a:t>Kanban</a:t>
            </a:r>
            <a:endParaRPr lang="en-US" sz="3000" dirty="0"/>
          </a:p>
          <a:p>
            <a:pPr>
              <a:lnSpc>
                <a:spcPct val="100000"/>
              </a:lnSpc>
              <a:spcBef>
                <a:spcPts val="1200"/>
              </a:spcBef>
            </a:pPr>
            <a:r>
              <a:rPr lang="en-US" sz="3000" dirty="0" smtClean="0"/>
              <a:t>Lean</a:t>
            </a:r>
            <a:endParaRPr lang="en-US" sz="3000" dirty="0"/>
          </a:p>
          <a:p>
            <a:pPr>
              <a:lnSpc>
                <a:spcPct val="100000"/>
              </a:lnSpc>
              <a:spcBef>
                <a:spcPts val="1200"/>
              </a:spcBef>
            </a:pPr>
            <a:r>
              <a:rPr lang="en-US" sz="3000" dirty="0" smtClean="0"/>
              <a:t>Crystal </a:t>
            </a:r>
            <a:r>
              <a:rPr lang="en-US" sz="3000" dirty="0"/>
              <a:t>family of methodologies</a:t>
            </a:r>
          </a:p>
          <a:p>
            <a:pPr>
              <a:lnSpc>
                <a:spcPct val="100000"/>
              </a:lnSpc>
              <a:spcBef>
                <a:spcPts val="1200"/>
              </a:spcBef>
            </a:pPr>
            <a:r>
              <a:rPr lang="en-US" sz="3000" dirty="0" smtClean="0"/>
              <a:t>Adaptive </a:t>
            </a:r>
            <a:r>
              <a:rPr lang="en-US" sz="3000" dirty="0"/>
              <a:t>Software Development (ASD)</a:t>
            </a:r>
          </a:p>
          <a:p>
            <a:pPr>
              <a:lnSpc>
                <a:spcPct val="100000"/>
              </a:lnSpc>
              <a:spcBef>
                <a:spcPts val="1200"/>
              </a:spcBef>
            </a:pPr>
            <a:r>
              <a:rPr lang="en-US" sz="3000" dirty="0"/>
              <a:t>Dynamic System Development Model (DSDM)</a:t>
            </a:r>
          </a:p>
          <a:p>
            <a:pPr>
              <a:lnSpc>
                <a:spcPct val="100000"/>
              </a:lnSpc>
              <a:spcBef>
                <a:spcPts val="1200"/>
              </a:spcBef>
            </a:pPr>
            <a:r>
              <a:rPr lang="en-US" sz="3000" dirty="0"/>
              <a:t>Agile Unified Process (AUP)</a:t>
            </a:r>
          </a:p>
        </p:txBody>
      </p:sp>
      <p:pic>
        <p:nvPicPr>
          <p:cNvPr id="8194" name="Picture 2" descr="http://www.bacollective.com/images/stories/agil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1219200"/>
            <a:ext cx="1938694" cy="12954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50226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828800" y="304800"/>
            <a:ext cx="7086600" cy="914400"/>
          </a:xfrm>
        </p:spPr>
        <p:txBody>
          <a:bodyPr/>
          <a:lstStyle/>
          <a:p>
            <a:r>
              <a:rPr lang="en-US" dirty="0"/>
              <a:t>What is a Development </a:t>
            </a:r>
            <a:r>
              <a:rPr lang="en-US" dirty="0" smtClean="0"/>
              <a:t>Model?</a:t>
            </a:r>
            <a:endParaRPr lang="en-US" dirty="0"/>
          </a:p>
        </p:txBody>
      </p:sp>
      <p:sp>
        <p:nvSpPr>
          <p:cNvPr id="501763" name="Rectangle 3"/>
          <p:cNvSpPr>
            <a:spLocks noGrp="1" noChangeArrowheads="1"/>
          </p:cNvSpPr>
          <p:nvPr>
            <p:ph type="body" idx="1"/>
          </p:nvPr>
        </p:nvSpPr>
        <p:spPr>
          <a:xfrm>
            <a:off x="228600" y="1447800"/>
            <a:ext cx="8686800" cy="5257800"/>
          </a:xfrm>
        </p:spPr>
        <p:txBody>
          <a:bodyPr/>
          <a:lstStyle/>
          <a:p>
            <a:pPr>
              <a:lnSpc>
                <a:spcPct val="100000"/>
              </a:lnSpc>
              <a:spcBef>
                <a:spcPts val="1200"/>
              </a:spcBef>
            </a:pPr>
            <a:r>
              <a:rPr lang="en-US" dirty="0"/>
              <a:t>A </a:t>
            </a:r>
            <a:r>
              <a:rPr lang="en-US" dirty="0">
                <a:solidFill>
                  <a:schemeClr val="accent5">
                    <a:lumMod val="20000"/>
                    <a:lumOff val="80000"/>
                  </a:schemeClr>
                </a:solidFill>
              </a:rPr>
              <a:t>development </a:t>
            </a:r>
            <a:r>
              <a:rPr lang="en-US" dirty="0" smtClean="0">
                <a:solidFill>
                  <a:schemeClr val="accent5">
                    <a:lumMod val="20000"/>
                    <a:lumOff val="80000"/>
                  </a:schemeClr>
                </a:solidFill>
              </a:rPr>
              <a:t>model (methodology) </a:t>
            </a:r>
            <a:r>
              <a:rPr lang="en-US" dirty="0"/>
              <a:t>is a set of practices and procedures for </a:t>
            </a:r>
            <a:r>
              <a:rPr lang="en-US" dirty="0" smtClean="0"/>
              <a:t>organizing the software development process</a:t>
            </a:r>
            <a:endParaRPr lang="en-US" dirty="0"/>
          </a:p>
          <a:p>
            <a:pPr lvl="1">
              <a:lnSpc>
                <a:spcPct val="100000"/>
              </a:lnSpc>
              <a:spcBef>
                <a:spcPts val="1200"/>
              </a:spcBef>
            </a:pPr>
            <a:r>
              <a:rPr lang="en-US" dirty="0" smtClean="0"/>
              <a:t>A </a:t>
            </a:r>
            <a:r>
              <a:rPr lang="en-US" dirty="0"/>
              <a:t>set of rules that developers have to follow</a:t>
            </a:r>
          </a:p>
          <a:p>
            <a:pPr lvl="1">
              <a:lnSpc>
                <a:spcPct val="100000"/>
              </a:lnSpc>
              <a:spcBef>
                <a:spcPts val="1200"/>
              </a:spcBef>
            </a:pPr>
            <a:r>
              <a:rPr lang="en-US" dirty="0" smtClean="0"/>
              <a:t>A set of conventions the organization decides to follow</a:t>
            </a:r>
          </a:p>
          <a:p>
            <a:pPr lvl="1">
              <a:lnSpc>
                <a:spcPct val="100000"/>
              </a:lnSpc>
              <a:spcBef>
                <a:spcPts val="1200"/>
              </a:spcBef>
            </a:pPr>
            <a:r>
              <a:rPr lang="en-US" dirty="0" smtClean="0"/>
              <a:t>A </a:t>
            </a:r>
            <a:r>
              <a:rPr lang="en-US" dirty="0"/>
              <a:t>systematical, engineering approach for organizing </a:t>
            </a:r>
            <a:r>
              <a:rPr lang="en-US" dirty="0" smtClean="0"/>
              <a:t>and managing software </a:t>
            </a:r>
            <a:r>
              <a:rPr lang="en-US" dirty="0"/>
              <a:t>projects</a:t>
            </a:r>
          </a:p>
        </p:txBody>
      </p:sp>
    </p:spTree>
    <p:extLst>
      <p:ext uri="{BB962C8B-B14F-4D97-AF65-F5344CB8AC3E}">
        <p14:creationId xmlns:p14="http://schemas.microsoft.com/office/powerpoint/2010/main" val="2657604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t>Extreme Programming</a:t>
            </a:r>
            <a:endParaRPr lang="en-US" dirty="0"/>
          </a:p>
        </p:txBody>
      </p:sp>
      <p:pic>
        <p:nvPicPr>
          <p:cNvPr id="50178" name="Picture 2" descr="http://www.amon.co.nz/images/extreme-programming.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44707" y="2514600"/>
            <a:ext cx="6454586"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a:t>
            </a:r>
            <a:endParaRPr lang="en-US" dirty="0"/>
          </a:p>
        </p:txBody>
      </p:sp>
      <p:sp>
        <p:nvSpPr>
          <p:cNvPr id="3" name="Content Placeholder 2"/>
          <p:cNvSpPr>
            <a:spLocks noGrp="1"/>
          </p:cNvSpPr>
          <p:nvPr>
            <p:ph idx="1"/>
          </p:nvPr>
        </p:nvSpPr>
        <p:spPr/>
        <p:txBody>
          <a:bodyPr/>
          <a:lstStyle/>
          <a:p>
            <a:pPr>
              <a:lnSpc>
                <a:spcPct val="100000"/>
              </a:lnSpc>
            </a:pPr>
            <a:r>
              <a:rPr lang="en-US" dirty="0"/>
              <a:t>Extreme Programming (XP</a:t>
            </a:r>
            <a:r>
              <a:rPr lang="en-US" dirty="0" smtClean="0"/>
              <a:t>)</a:t>
            </a:r>
          </a:p>
          <a:p>
            <a:pPr marL="577850" lvl="1" indent="-220663">
              <a:lnSpc>
                <a:spcPct val="100000"/>
              </a:lnSpc>
            </a:pPr>
            <a:r>
              <a:rPr lang="en-US" dirty="0" smtClean="0"/>
              <a:t>A type of </a:t>
            </a:r>
            <a:r>
              <a:rPr lang="en-US" dirty="0" smtClean="0">
                <a:solidFill>
                  <a:schemeClr val="accent5">
                    <a:lumMod val="20000"/>
                    <a:lumOff val="80000"/>
                  </a:schemeClr>
                </a:solidFill>
              </a:rPr>
              <a:t>agile software development</a:t>
            </a:r>
            <a:endParaRPr lang="en-US" dirty="0">
              <a:solidFill>
                <a:schemeClr val="accent5">
                  <a:lumMod val="20000"/>
                  <a:lumOff val="80000"/>
                </a:schemeClr>
              </a:solidFill>
            </a:endParaRPr>
          </a:p>
          <a:p>
            <a:pPr marL="577850" lvl="1" indent="-220663">
              <a:lnSpc>
                <a:spcPct val="100000"/>
              </a:lnSpc>
            </a:pPr>
            <a:r>
              <a:rPr lang="en-US" dirty="0" smtClean="0"/>
              <a:t>Intended </a:t>
            </a:r>
            <a:r>
              <a:rPr lang="en-US" dirty="0"/>
              <a:t>to improve </a:t>
            </a:r>
            <a:r>
              <a:rPr lang="en-US" dirty="0">
                <a:solidFill>
                  <a:schemeClr val="accent5">
                    <a:lumMod val="20000"/>
                    <a:lumOff val="80000"/>
                  </a:schemeClr>
                </a:solidFill>
              </a:rPr>
              <a:t>software quality </a:t>
            </a:r>
            <a:r>
              <a:rPr lang="en-US" dirty="0"/>
              <a:t>and </a:t>
            </a:r>
            <a:r>
              <a:rPr lang="en-US" dirty="0">
                <a:solidFill>
                  <a:schemeClr val="accent5">
                    <a:lumMod val="20000"/>
                    <a:lumOff val="80000"/>
                  </a:schemeClr>
                </a:solidFill>
              </a:rPr>
              <a:t>responsiveness</a:t>
            </a:r>
            <a:r>
              <a:rPr lang="en-US" dirty="0"/>
              <a:t> to changing customer </a:t>
            </a:r>
            <a:r>
              <a:rPr lang="en-US" dirty="0" smtClean="0"/>
              <a:t>requirements </a:t>
            </a:r>
          </a:p>
          <a:p>
            <a:pPr marL="577850" lvl="1" indent="-220663">
              <a:lnSpc>
                <a:spcPct val="100000"/>
              </a:lnSpc>
            </a:pPr>
            <a:r>
              <a:rPr lang="en-US" dirty="0" smtClean="0"/>
              <a:t>Advocates </a:t>
            </a:r>
            <a:r>
              <a:rPr lang="en-US" dirty="0"/>
              <a:t>frequent "releases" in short development cycles (</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Intended </a:t>
            </a:r>
            <a:r>
              <a:rPr lang="en-US" dirty="0"/>
              <a:t>to improve </a:t>
            </a:r>
            <a:r>
              <a:rPr lang="en-US" dirty="0">
                <a:solidFill>
                  <a:schemeClr val="accent5">
                    <a:lumMod val="20000"/>
                    <a:lumOff val="80000"/>
                  </a:schemeClr>
                </a:solidFill>
              </a:rPr>
              <a:t>productivity </a:t>
            </a:r>
            <a:endParaRPr lang="en-US" dirty="0" smtClean="0">
              <a:solidFill>
                <a:schemeClr val="accent5">
                  <a:lumMod val="20000"/>
                  <a:lumOff val="80000"/>
                </a:schemeClr>
              </a:solidFill>
            </a:endParaRPr>
          </a:p>
          <a:p>
            <a:pPr marL="860425" lvl="2" indent="-211138">
              <a:lnSpc>
                <a:spcPct val="100000"/>
              </a:lnSpc>
            </a:pPr>
            <a:r>
              <a:rPr lang="en-US" dirty="0" smtClean="0"/>
              <a:t>Checkpoints </a:t>
            </a:r>
            <a:r>
              <a:rPr lang="en-US" dirty="0"/>
              <a:t>where new </a:t>
            </a:r>
            <a:r>
              <a:rPr lang="en-US" dirty="0">
                <a:solidFill>
                  <a:schemeClr val="accent5">
                    <a:lumMod val="20000"/>
                    <a:lumOff val="80000"/>
                  </a:schemeClr>
                </a:solidFill>
              </a:rPr>
              <a:t>customer requirements can be </a:t>
            </a:r>
            <a:r>
              <a:rPr lang="en-US" dirty="0" smtClean="0">
                <a:solidFill>
                  <a:schemeClr val="accent5">
                    <a:lumMod val="20000"/>
                    <a:lumOff val="80000"/>
                  </a:schemeClr>
                </a:solidFill>
              </a:rPr>
              <a:t>adopted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p14="http://schemas.microsoft.com/office/powerpoint/2010/main" val="1622280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a:t>
            </a:r>
            <a:r>
              <a:rPr lang="en-US" dirty="0" smtClean="0"/>
              <a:t>Programming (2)</a:t>
            </a:r>
            <a:endParaRPr lang="en-US" dirty="0"/>
          </a:p>
        </p:txBody>
      </p:sp>
      <p:sp>
        <p:nvSpPr>
          <p:cNvPr id="3" name="Content Placeholder 2"/>
          <p:cNvSpPr>
            <a:spLocks noGrp="1"/>
          </p:cNvSpPr>
          <p:nvPr>
            <p:ph idx="1"/>
          </p:nvPr>
        </p:nvSpPr>
        <p:spPr/>
        <p:txBody>
          <a:bodyPr/>
          <a:lstStyle/>
          <a:p>
            <a:pPr>
              <a:lnSpc>
                <a:spcPct val="100000"/>
              </a:lnSpc>
            </a:pPr>
            <a:r>
              <a:rPr lang="en-US" dirty="0" smtClean="0"/>
              <a:t>In the early </a:t>
            </a:r>
            <a:r>
              <a:rPr lang="en-US" dirty="0" smtClean="0">
                <a:latin typeface="Consolas" panose="020B0609020204030204" pitchFamily="49" charset="0"/>
                <a:cs typeface="Consolas" panose="020B0609020204030204" pitchFamily="49" charset="0"/>
              </a:rPr>
              <a:t>2000</a:t>
            </a:r>
            <a:r>
              <a:rPr lang="en-US" dirty="0" smtClean="0"/>
              <a:t>s, XP was the most well-know agile method</a:t>
            </a:r>
          </a:p>
          <a:p>
            <a:pPr marL="230187" indent="-220663">
              <a:lnSpc>
                <a:spcPct val="100000"/>
              </a:lnSpc>
            </a:pPr>
            <a:r>
              <a:rPr lang="en-US" dirty="0" smtClean="0">
                <a:solidFill>
                  <a:schemeClr val="tx1">
                    <a:lumMod val="40000"/>
                    <a:lumOff val="60000"/>
                  </a:schemeClr>
                </a:solidFill>
              </a:rPr>
              <a:t>Today many </a:t>
            </a:r>
            <a:r>
              <a:rPr lang="en-US" dirty="0">
                <a:solidFill>
                  <a:schemeClr val="tx1">
                    <a:lumMod val="40000"/>
                    <a:lumOff val="60000"/>
                  </a:schemeClr>
                </a:solidFill>
              </a:rPr>
              <a:t>of its practice have become mainstream</a:t>
            </a:r>
          </a:p>
          <a:p>
            <a:pPr marL="577850" lvl="1" indent="-220663">
              <a:lnSpc>
                <a:spcPct val="100000"/>
              </a:lnSpc>
            </a:pPr>
            <a:r>
              <a:rPr lang="en-US" dirty="0" smtClean="0"/>
              <a:t>Many XP practices are used in most other </a:t>
            </a:r>
            <a:r>
              <a:rPr lang="en-US" dirty="0">
                <a:solidFill>
                  <a:schemeClr val="accent5">
                    <a:lumMod val="20000"/>
                    <a:lumOff val="80000"/>
                  </a:schemeClr>
                </a:solidFill>
              </a:rPr>
              <a:t>agile methods</a:t>
            </a:r>
          </a:p>
          <a:p>
            <a:pPr marL="869950" lvl="2" indent="-220663">
              <a:lnSpc>
                <a:spcPct val="100000"/>
              </a:lnSpc>
            </a:pPr>
            <a:r>
              <a:rPr lang="en-US" dirty="0" smtClean="0">
                <a:solidFill>
                  <a:schemeClr val="tx1">
                    <a:lumMod val="40000"/>
                    <a:lumOff val="60000"/>
                  </a:schemeClr>
                </a:solidFill>
              </a:rPr>
              <a:t>Sometimes explicitly, but often as a matter of course</a:t>
            </a:r>
          </a:p>
          <a:p>
            <a:pPr marL="577850" lvl="1" indent="-220663">
              <a:lnSpc>
                <a:spcPct val="100000"/>
              </a:lnSpc>
            </a:pPr>
            <a:r>
              <a:rPr lang="en-US" dirty="0" smtClean="0"/>
              <a:t>So the relevance of known XP is as high as it was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3435409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values</a:t>
            </a:r>
          </a:p>
        </p:txBody>
      </p:sp>
      <p:sp>
        <p:nvSpPr>
          <p:cNvPr id="3" name="Content Placeholder 2"/>
          <p:cNvSpPr>
            <a:spLocks noGrp="1"/>
          </p:cNvSpPr>
          <p:nvPr>
            <p:ph idx="1"/>
          </p:nvPr>
        </p:nvSpPr>
        <p:spPr/>
        <p:txBody>
          <a:bodyPr/>
          <a:lstStyle/>
          <a:p>
            <a:r>
              <a:rPr lang="en-US" dirty="0"/>
              <a:t>XP's set of rules and practices is based </a:t>
            </a:r>
            <a:r>
              <a:rPr lang="en-US" dirty="0" smtClean="0"/>
              <a:t>on five </a:t>
            </a:r>
            <a:r>
              <a:rPr lang="en-US" dirty="0"/>
              <a:t>fundamental </a:t>
            </a:r>
            <a:r>
              <a:rPr lang="en-US" dirty="0" smtClean="0"/>
              <a:t>ideas </a:t>
            </a:r>
            <a:r>
              <a:rPr lang="en-US" dirty="0"/>
              <a:t>(called "values</a:t>
            </a:r>
            <a:r>
              <a:rPr lang="en-US" dirty="0" smtClean="0"/>
              <a:t>")</a:t>
            </a:r>
          </a:p>
          <a:p>
            <a:pPr lvl="1"/>
            <a:r>
              <a:rPr lang="en-US" dirty="0">
                <a:solidFill>
                  <a:schemeClr val="accent5">
                    <a:lumMod val="20000"/>
                    <a:lumOff val="80000"/>
                  </a:schemeClr>
                </a:solidFill>
              </a:rPr>
              <a:t>Communication</a:t>
            </a:r>
          </a:p>
          <a:p>
            <a:pPr lvl="1"/>
            <a:r>
              <a:rPr lang="en-US" dirty="0">
                <a:solidFill>
                  <a:schemeClr val="accent5">
                    <a:lumMod val="20000"/>
                    <a:lumOff val="80000"/>
                  </a:schemeClr>
                </a:solidFill>
              </a:rPr>
              <a:t>Simplicity</a:t>
            </a:r>
          </a:p>
          <a:p>
            <a:pPr lvl="1"/>
            <a:r>
              <a:rPr lang="en-US" dirty="0">
                <a:solidFill>
                  <a:schemeClr val="accent5">
                    <a:lumMod val="20000"/>
                    <a:lumOff val="80000"/>
                  </a:schemeClr>
                </a:solidFill>
              </a:rPr>
              <a:t>Feedback</a:t>
            </a:r>
          </a:p>
          <a:p>
            <a:pPr lvl="1"/>
            <a:r>
              <a:rPr lang="en-US" dirty="0">
                <a:solidFill>
                  <a:schemeClr val="accent5">
                    <a:lumMod val="20000"/>
                    <a:lumOff val="80000"/>
                  </a:schemeClr>
                </a:solidFill>
              </a:rPr>
              <a:t>Courage</a:t>
            </a:r>
          </a:p>
          <a:p>
            <a:pPr lvl="1"/>
            <a:r>
              <a:rPr lang="en-US" dirty="0">
                <a:solidFill>
                  <a:schemeClr val="accent5">
                    <a:lumMod val="20000"/>
                    <a:lumOff val="80000"/>
                  </a:schemeClr>
                </a:solidFill>
              </a:rPr>
              <a:t>Respect</a:t>
            </a:r>
          </a:p>
          <a:p>
            <a:pPr lvl="1"/>
            <a:endParaRPr lang="en-US" dirty="0"/>
          </a:p>
        </p:txBody>
      </p:sp>
    </p:spTree>
    <p:extLst>
      <p:ext uri="{BB962C8B-B14F-4D97-AF65-F5344CB8AC3E}">
        <p14:creationId xmlns:p14="http://schemas.microsoft.com/office/powerpoint/2010/main" val="3852969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(2)</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Communication</a:t>
            </a:r>
            <a:endParaRPr lang="en-US" dirty="0">
              <a:solidFill>
                <a:schemeClr val="accent5">
                  <a:lumMod val="20000"/>
                  <a:lumOff val="80000"/>
                </a:schemeClr>
              </a:solidFill>
            </a:endParaRPr>
          </a:p>
          <a:p>
            <a:pPr lvl="1"/>
            <a:r>
              <a:rPr lang="en-US" dirty="0"/>
              <a:t>Many problems in projects are related to communication that failed or simply did not happen</a:t>
            </a:r>
          </a:p>
          <a:p>
            <a:pPr lvl="1"/>
            <a:r>
              <a:rPr lang="en-US" dirty="0"/>
              <a:t>Everyone is part of the team and communicates face to face daily</a:t>
            </a:r>
          </a:p>
          <a:p>
            <a:pPr lvl="1"/>
            <a:r>
              <a:rPr lang="en-US" dirty="0"/>
              <a:t> Practices that create communication:</a:t>
            </a:r>
          </a:p>
          <a:p>
            <a:pPr lvl="2"/>
            <a:r>
              <a:rPr lang="en-US" dirty="0">
                <a:solidFill>
                  <a:schemeClr val="tx1">
                    <a:lumMod val="40000"/>
                    <a:lumOff val="60000"/>
                  </a:schemeClr>
                </a:solidFill>
              </a:rPr>
              <a:t>Pair programming</a:t>
            </a:r>
          </a:p>
          <a:p>
            <a:pPr lvl="2"/>
            <a:r>
              <a:rPr lang="en-US" dirty="0">
                <a:solidFill>
                  <a:schemeClr val="tx1">
                    <a:lumMod val="40000"/>
                    <a:lumOff val="60000"/>
                  </a:schemeClr>
                </a:solidFill>
              </a:rPr>
              <a:t>Informative workspace</a:t>
            </a:r>
          </a:p>
          <a:p>
            <a:pPr lvl="2"/>
            <a:r>
              <a:rPr lang="en-US" dirty="0">
                <a:solidFill>
                  <a:schemeClr val="tx1">
                    <a:lumMod val="40000"/>
                    <a:lumOff val="60000"/>
                  </a:schemeClr>
                </a:solidFill>
              </a:rPr>
              <a:t>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3627320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(3)</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Simplicity</a:t>
            </a:r>
            <a:endParaRPr lang="en-US" dirty="0">
              <a:solidFill>
                <a:schemeClr val="accent5">
                  <a:lumMod val="20000"/>
                  <a:lumOff val="80000"/>
                </a:schemeClr>
              </a:solidFill>
            </a:endParaRPr>
          </a:p>
          <a:p>
            <a:pPr lvl="1"/>
            <a:r>
              <a:rPr lang="en-US" dirty="0"/>
              <a:t>XP requires to always use the simplest </a:t>
            </a:r>
            <a:r>
              <a:rPr lang="en-US" dirty="0" smtClean="0"/>
              <a:t>solution that </a:t>
            </a:r>
            <a:r>
              <a:rPr lang="en-US" dirty="0"/>
              <a:t>is sufficient for today's </a:t>
            </a:r>
            <a:r>
              <a:rPr lang="en-US" dirty="0" smtClean="0"/>
              <a:t>requirements </a:t>
            </a:r>
          </a:p>
          <a:p>
            <a:pPr lvl="2"/>
            <a:r>
              <a:rPr lang="en-US" dirty="0" smtClean="0"/>
              <a:t>and </a:t>
            </a:r>
            <a:r>
              <a:rPr lang="en-US" dirty="0"/>
              <a:t>not build something more complicated in the hope that it </a:t>
            </a:r>
            <a:r>
              <a:rPr lang="en-US" dirty="0" smtClean="0"/>
              <a:t>will be </a:t>
            </a:r>
            <a:r>
              <a:rPr lang="en-US" dirty="0"/>
              <a:t>needed </a:t>
            </a:r>
            <a:r>
              <a:rPr lang="en-US" dirty="0" smtClean="0"/>
              <a:t>later</a:t>
            </a:r>
            <a:endParaRPr lang="en-US" dirty="0"/>
          </a:p>
          <a:p>
            <a:pPr lvl="2"/>
            <a:r>
              <a:rPr lang="en-US" dirty="0" smtClean="0"/>
              <a:t>Slogan</a:t>
            </a:r>
            <a:r>
              <a:rPr lang="en-US" dirty="0"/>
              <a:t>: </a:t>
            </a:r>
            <a:r>
              <a:rPr lang="en-US" dirty="0" smtClean="0"/>
              <a:t>“You </a:t>
            </a:r>
            <a:r>
              <a:rPr lang="en-US" dirty="0" err="1"/>
              <a:t>Ain't</a:t>
            </a:r>
            <a:r>
              <a:rPr lang="en-US" dirty="0"/>
              <a:t> </a:t>
            </a:r>
            <a:r>
              <a:rPr lang="en-US" dirty="0" err="1"/>
              <a:t>Gonna</a:t>
            </a:r>
            <a:r>
              <a:rPr lang="en-US" dirty="0"/>
              <a:t> Need It</a:t>
            </a:r>
            <a:r>
              <a:rPr lang="en-US" dirty="0" smtClean="0"/>
              <a:t>!“ (</a:t>
            </a:r>
            <a:r>
              <a:rPr lang="en-US" dirty="0"/>
              <a:t>YAGNI)</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2513470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(4)</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smtClean="0">
                <a:solidFill>
                  <a:schemeClr val="accent5">
                    <a:lumMod val="20000"/>
                    <a:lumOff val="80000"/>
                  </a:schemeClr>
                </a:solidFill>
              </a:rPr>
              <a:t>Feedback</a:t>
            </a:r>
          </a:p>
          <a:p>
            <a:pPr lvl="1">
              <a:spcBef>
                <a:spcPts val="300"/>
              </a:spcBef>
              <a:spcAft>
                <a:spcPts val="300"/>
              </a:spcAft>
            </a:pPr>
            <a:r>
              <a:rPr lang="en-US" dirty="0"/>
              <a:t>XP integrates concrete and immediate feedback into the process wherever possible</a:t>
            </a:r>
          </a:p>
          <a:p>
            <a:pPr lvl="2">
              <a:spcBef>
                <a:spcPts val="300"/>
              </a:spcBef>
              <a:spcAft>
                <a:spcPts val="300"/>
              </a:spcAft>
            </a:pPr>
            <a:r>
              <a:rPr lang="en-US" dirty="0">
                <a:solidFill>
                  <a:schemeClr val="tx1">
                    <a:lumMod val="40000"/>
                    <a:lumOff val="60000"/>
                  </a:schemeClr>
                </a:solidFill>
              </a:rPr>
              <a:t>Immediate effort estimation for each </a:t>
            </a:r>
            <a:r>
              <a:rPr lang="en-US" dirty="0" smtClean="0">
                <a:solidFill>
                  <a:schemeClr val="tx1">
                    <a:lumMod val="40000"/>
                    <a:lumOff val="60000"/>
                  </a:schemeClr>
                </a:solidFill>
              </a:rPr>
              <a:t>story card</a:t>
            </a:r>
            <a:endParaRPr lang="en-US" dirty="0">
              <a:solidFill>
                <a:schemeClr val="tx1">
                  <a:lumMod val="40000"/>
                  <a:lumOff val="60000"/>
                </a:schemeClr>
              </a:solidFill>
            </a:endParaRPr>
          </a:p>
          <a:p>
            <a:pPr lvl="2">
              <a:spcBef>
                <a:spcPts val="300"/>
              </a:spcBef>
              <a:spcAft>
                <a:spcPts val="300"/>
              </a:spcAft>
            </a:pPr>
            <a:r>
              <a:rPr lang="en-US" dirty="0">
                <a:solidFill>
                  <a:schemeClr val="tx1">
                    <a:lumMod val="40000"/>
                    <a:lumOff val="60000"/>
                  </a:schemeClr>
                </a:solidFill>
              </a:rPr>
              <a:t>Unit tests for each piece of code</a:t>
            </a:r>
          </a:p>
          <a:p>
            <a:pPr lvl="2">
              <a:spcBef>
                <a:spcPts val="300"/>
              </a:spcBef>
              <a:spcAft>
                <a:spcPts val="300"/>
              </a:spcAft>
            </a:pPr>
            <a:r>
              <a:rPr lang="en-US" dirty="0">
                <a:solidFill>
                  <a:schemeClr val="tx1">
                    <a:lumMod val="40000"/>
                    <a:lumOff val="60000"/>
                  </a:schemeClr>
                </a:solidFill>
              </a:rPr>
              <a:t>Continuous integration</a:t>
            </a:r>
          </a:p>
          <a:p>
            <a:pPr lvl="2">
              <a:spcBef>
                <a:spcPts val="300"/>
              </a:spcBef>
              <a:spcAft>
                <a:spcPts val="300"/>
              </a:spcAft>
            </a:pPr>
            <a:r>
              <a:rPr lang="en-US" dirty="0">
                <a:solidFill>
                  <a:schemeClr val="tx1">
                    <a:lumMod val="40000"/>
                    <a:lumOff val="60000"/>
                  </a:schemeClr>
                </a:solidFill>
              </a:rPr>
              <a:t>Short iterations and 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3280709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(5)</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a:solidFill>
                  <a:schemeClr val="accent5">
                    <a:lumMod val="20000"/>
                    <a:lumOff val="80000"/>
                  </a:schemeClr>
                </a:solidFill>
              </a:rPr>
              <a:t>Courage</a:t>
            </a:r>
          </a:p>
          <a:p>
            <a:pPr lvl="1"/>
            <a:r>
              <a:rPr lang="en-US" dirty="0"/>
              <a:t>We will tell the truth about progress and estimates</a:t>
            </a:r>
          </a:p>
          <a:p>
            <a:pPr lvl="1">
              <a:spcBef>
                <a:spcPts val="300"/>
              </a:spcBef>
              <a:spcAft>
                <a:spcPts val="300"/>
              </a:spcAft>
            </a:pPr>
            <a:r>
              <a:rPr lang="en-US" dirty="0"/>
              <a:t>XP creates an infrastructure that allows to be courageous or even bold</a:t>
            </a:r>
          </a:p>
          <a:p>
            <a:pPr lvl="2">
              <a:spcBef>
                <a:spcPts val="300"/>
              </a:spcBef>
              <a:spcAft>
                <a:spcPts val="300"/>
              </a:spcAft>
            </a:pPr>
            <a:r>
              <a:rPr lang="en-US" dirty="0"/>
              <a:t>in particular with automated testing and continuous integration</a:t>
            </a:r>
          </a:p>
          <a:p>
            <a:pPr>
              <a:spcBef>
                <a:spcPts val="300"/>
              </a:spcBef>
              <a:spcAft>
                <a:spcPts val="300"/>
              </a:spcAft>
            </a:pPr>
            <a:r>
              <a:rPr lang="en-US" dirty="0" smtClean="0">
                <a:solidFill>
                  <a:schemeClr val="accent5">
                    <a:lumMod val="20000"/>
                    <a:lumOff val="80000"/>
                  </a:schemeClr>
                </a:solidFill>
              </a:rPr>
              <a:t>Respect</a:t>
            </a:r>
            <a:endParaRPr lang="en-US" dirty="0">
              <a:solidFill>
                <a:schemeClr val="accent5">
                  <a:lumMod val="20000"/>
                  <a:lumOff val="80000"/>
                </a:schemeClr>
              </a:solidFill>
            </a:endParaRPr>
          </a:p>
          <a:p>
            <a:pPr lvl="1">
              <a:spcBef>
                <a:spcPts val="300"/>
              </a:spcBef>
              <a:spcAft>
                <a:spcPts val="300"/>
              </a:spcAft>
            </a:pPr>
            <a:r>
              <a:rPr lang="en-US" dirty="0"/>
              <a:t>Everyone gives and feels the respect they deserve as a valued team </a:t>
            </a:r>
            <a:r>
              <a:rPr lang="en-US" dirty="0" smtClean="0"/>
              <a:t>member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3689634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Feedback Loops</a:t>
            </a:r>
            <a:endParaRPr lang="en-US" dirty="0"/>
          </a:p>
        </p:txBody>
      </p:sp>
      <p:sp>
        <p:nvSpPr>
          <p:cNvPr id="3" name="Content Placeholder 2"/>
          <p:cNvSpPr>
            <a:spLocks noGrp="1"/>
          </p:cNvSpPr>
          <p:nvPr>
            <p:ph idx="1"/>
          </p:nvPr>
        </p:nvSpPr>
        <p:spPr>
          <a:xfrm>
            <a:off x="228600" y="1066800"/>
            <a:ext cx="8686800" cy="990600"/>
          </a:xfrm>
        </p:spPr>
        <p:txBody>
          <a:bodyPr/>
          <a:lstStyle/>
          <a:p>
            <a:pPr>
              <a:lnSpc>
                <a:spcPct val="100000"/>
              </a:lnSpc>
            </a:pPr>
            <a:r>
              <a:rPr lang="en-US" dirty="0"/>
              <a:t>Planning and feedback loops in Extreme </a:t>
            </a:r>
            <a:r>
              <a:rPr lang="en-US" dirty="0" smtClean="0"/>
              <a:t>Programming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2050" name="Picture 2" descr="C:\Users\ogeorgiev\Desktop\XP-feedback.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62125" y="2286000"/>
            <a:ext cx="5419750" cy="4114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06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sz="3600" dirty="0"/>
              <a:t>Extreme Programming:</a:t>
            </a:r>
            <a:br>
              <a:rPr lang="en-US" sz="3600" dirty="0"/>
            </a:br>
            <a:r>
              <a:rPr lang="en-US" sz="3600" dirty="0"/>
              <a:t>The 12 Key Practices</a:t>
            </a:r>
          </a:p>
        </p:txBody>
      </p:sp>
      <p:sp>
        <p:nvSpPr>
          <p:cNvPr id="514051" name="Rectangle 3"/>
          <p:cNvSpPr>
            <a:spLocks noGrp="1" noChangeArrowheads="1"/>
          </p:cNvSpPr>
          <p:nvPr>
            <p:ph type="body" idx="1"/>
          </p:nvPr>
        </p:nvSpPr>
        <p:spPr/>
        <p:txBody>
          <a:bodyPr/>
          <a:lstStyle/>
          <a:p>
            <a:pPr marL="0" indent="0">
              <a:lnSpc>
                <a:spcPct val="80000"/>
              </a:lnSpc>
              <a:buNone/>
            </a:pPr>
            <a:r>
              <a:rPr lang="en-US" sz="2400" dirty="0"/>
              <a:t>1. Sit Together</a:t>
            </a:r>
          </a:p>
          <a:p>
            <a:pPr marL="0" indent="0">
              <a:lnSpc>
                <a:spcPct val="80000"/>
              </a:lnSpc>
              <a:buNone/>
            </a:pPr>
            <a:r>
              <a:rPr lang="en-US" sz="2400" dirty="0"/>
              <a:t>2. Whole Team</a:t>
            </a:r>
          </a:p>
          <a:p>
            <a:pPr marL="0" indent="0">
              <a:lnSpc>
                <a:spcPct val="80000"/>
              </a:lnSpc>
              <a:buNone/>
            </a:pPr>
            <a:r>
              <a:rPr lang="en-US" sz="2400" dirty="0"/>
              <a:t>3. Informative Workspace</a:t>
            </a:r>
          </a:p>
          <a:p>
            <a:pPr marL="0" indent="0">
              <a:lnSpc>
                <a:spcPct val="80000"/>
              </a:lnSpc>
              <a:buNone/>
            </a:pPr>
            <a:r>
              <a:rPr lang="en-US" sz="2400" dirty="0"/>
              <a:t>4. Energized Work</a:t>
            </a:r>
          </a:p>
          <a:p>
            <a:pPr marL="0" indent="0">
              <a:lnSpc>
                <a:spcPct val="80000"/>
              </a:lnSpc>
              <a:buNone/>
            </a:pPr>
            <a:r>
              <a:rPr lang="en-US" sz="2400" dirty="0"/>
              <a:t>5. Pair Programming</a:t>
            </a:r>
          </a:p>
          <a:p>
            <a:pPr marL="0" indent="0">
              <a:lnSpc>
                <a:spcPct val="80000"/>
              </a:lnSpc>
              <a:buNone/>
            </a:pPr>
            <a:r>
              <a:rPr lang="en-US" sz="2400" dirty="0"/>
              <a:t>6. Stories</a:t>
            </a:r>
          </a:p>
          <a:p>
            <a:pPr marL="0" indent="0">
              <a:lnSpc>
                <a:spcPct val="80000"/>
              </a:lnSpc>
              <a:buNone/>
            </a:pPr>
            <a:r>
              <a:rPr lang="en-US" sz="2400" dirty="0"/>
              <a:t>7. Weekly Cycle</a:t>
            </a:r>
          </a:p>
          <a:p>
            <a:pPr marL="0" indent="0">
              <a:lnSpc>
                <a:spcPct val="80000"/>
              </a:lnSpc>
              <a:buNone/>
            </a:pPr>
            <a:r>
              <a:rPr lang="en-US" sz="2400" dirty="0"/>
              <a:t>8. Quarterly Cycle</a:t>
            </a:r>
          </a:p>
          <a:p>
            <a:pPr marL="0" indent="0">
              <a:lnSpc>
                <a:spcPct val="80000"/>
              </a:lnSpc>
              <a:buNone/>
            </a:pPr>
            <a:r>
              <a:rPr lang="en-US" sz="2400" dirty="0"/>
              <a:t>9. Slack</a:t>
            </a:r>
          </a:p>
          <a:p>
            <a:pPr marL="0" indent="0">
              <a:lnSpc>
                <a:spcPct val="80000"/>
              </a:lnSpc>
              <a:buNone/>
            </a:pPr>
            <a:r>
              <a:rPr lang="en-US" sz="2400" dirty="0"/>
              <a:t>10.Ten-Minute Build</a:t>
            </a:r>
          </a:p>
          <a:p>
            <a:pPr marL="0" indent="0">
              <a:lnSpc>
                <a:spcPct val="80000"/>
              </a:lnSpc>
              <a:buNone/>
            </a:pPr>
            <a:r>
              <a:rPr lang="en-US" sz="2400" dirty="0"/>
              <a:t>11.Continuous Integration</a:t>
            </a:r>
          </a:p>
          <a:p>
            <a:pPr marL="0" indent="0">
              <a:lnSpc>
                <a:spcPct val="80000"/>
              </a:lnSpc>
              <a:buNone/>
            </a:pPr>
            <a:r>
              <a:rPr lang="en-US" sz="2400" dirty="0"/>
              <a:t>12.Test-First Programming</a:t>
            </a:r>
          </a:p>
          <a:p>
            <a:pPr marL="0" indent="0">
              <a:lnSpc>
                <a:spcPct val="80000"/>
              </a:lnSpc>
              <a:buNone/>
            </a:pPr>
            <a:r>
              <a:rPr lang="en-US" sz="2400" dirty="0"/>
              <a:t>13.Incremental Design</a:t>
            </a:r>
          </a:p>
        </p:txBody>
      </p:sp>
      <p:pic>
        <p:nvPicPr>
          <p:cNvPr id="514052" name="Picture 4" descr="XP_Circ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1700213"/>
            <a:ext cx="4379913" cy="4321175"/>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828188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7467600" cy="1066800"/>
          </a:xfrm>
        </p:spPr>
        <p:txBody>
          <a:bodyPr/>
          <a:lstStyle/>
          <a:p>
            <a:r>
              <a:rPr lang="en-US" dirty="0" smtClean="0"/>
              <a:t>Software Development </a:t>
            </a:r>
            <a:br>
              <a:rPr lang="en-US" dirty="0" smtClean="0"/>
            </a:br>
            <a:r>
              <a:rPr lang="en-US" dirty="0" smtClean="0"/>
              <a:t>Lifecycle Stages</a:t>
            </a:r>
            <a:endParaRPr lang="en-US" dirty="0"/>
          </a:p>
        </p:txBody>
      </p:sp>
      <p:sp>
        <p:nvSpPr>
          <p:cNvPr id="3" name="Content Placeholder 2"/>
          <p:cNvSpPr>
            <a:spLocks noGrp="1"/>
          </p:cNvSpPr>
          <p:nvPr>
            <p:ph idx="1"/>
          </p:nvPr>
        </p:nvSpPr>
        <p:spPr>
          <a:xfrm>
            <a:off x="228600" y="1600200"/>
            <a:ext cx="8686800" cy="5105400"/>
          </a:xfrm>
        </p:spPr>
        <p:txBody>
          <a:bodyPr/>
          <a:lstStyle/>
          <a:p>
            <a:r>
              <a:rPr lang="en-US" dirty="0"/>
              <a:t>Documentation of </a:t>
            </a:r>
            <a:r>
              <a:rPr lang="en-US" dirty="0" smtClean="0"/>
              <a:t>user requirements</a:t>
            </a:r>
            <a:endParaRPr lang="en-US" dirty="0"/>
          </a:p>
          <a:p>
            <a:r>
              <a:rPr lang="en-US" dirty="0"/>
              <a:t>Designing a software </a:t>
            </a:r>
            <a:r>
              <a:rPr lang="en-US" dirty="0" smtClean="0"/>
              <a:t>product</a:t>
            </a:r>
            <a:endParaRPr lang="en-US" dirty="0"/>
          </a:p>
          <a:p>
            <a:r>
              <a:rPr lang="en-US" dirty="0"/>
              <a:t>Implementing the software </a:t>
            </a:r>
            <a:r>
              <a:rPr lang="en-US" dirty="0" smtClean="0"/>
              <a:t>product</a:t>
            </a:r>
            <a:endParaRPr lang="en-US" dirty="0"/>
          </a:p>
          <a:p>
            <a:r>
              <a:rPr lang="en-US" dirty="0"/>
              <a:t>Testing the software </a:t>
            </a:r>
            <a:r>
              <a:rPr lang="en-US" dirty="0" smtClean="0"/>
              <a:t>solution</a:t>
            </a:r>
            <a:endParaRPr lang="en-US" dirty="0"/>
          </a:p>
          <a:p>
            <a:r>
              <a:rPr lang="en-US" dirty="0"/>
              <a:t>Deployment of the </a:t>
            </a:r>
            <a:r>
              <a:rPr lang="en-US" dirty="0" smtClean="0"/>
              <a:t>solution</a:t>
            </a:r>
            <a:endParaRPr lang="en-US" dirty="0"/>
          </a:p>
          <a:p>
            <a:r>
              <a:rPr lang="en-US" dirty="0"/>
              <a:t>Maintenance of the </a:t>
            </a:r>
            <a:r>
              <a:rPr lang="en-US" dirty="0" smtClean="0"/>
              <a:t>product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37272392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Test Driven Development</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Tests First – Code Later</a:t>
            </a:r>
            <a:endParaRPr lang="en-US" dirty="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1200" y="2743199"/>
            <a:ext cx="5181600" cy="346139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7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The Test Driven Development Cycle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Test-driven development (TDD</a:t>
            </a:r>
            <a:r>
              <a:rPr lang="en-US" dirty="0" smtClean="0"/>
              <a:t>) relies on the repetition of a very short cycle:</a:t>
            </a:r>
          </a:p>
          <a:p>
            <a:pPr marL="739775" lvl="1" indent="-382588">
              <a:lnSpc>
                <a:spcPct val="100000"/>
              </a:lnSpc>
              <a:buFont typeface="+mj-lt"/>
              <a:buAutoNum type="alphaLcParenR"/>
            </a:pPr>
            <a:r>
              <a:rPr lang="en-US" dirty="0" smtClean="0"/>
              <a:t>Write </a:t>
            </a:r>
            <a:r>
              <a:rPr lang="en-US" dirty="0"/>
              <a:t>a </a:t>
            </a:r>
            <a:r>
              <a:rPr lang="en-US" dirty="0">
                <a:solidFill>
                  <a:schemeClr val="accent5">
                    <a:lumMod val="20000"/>
                    <a:lumOff val="80000"/>
                  </a:schemeClr>
                </a:solidFill>
              </a:rPr>
              <a:t>failing automated test </a:t>
            </a:r>
            <a:r>
              <a:rPr lang="en-US" dirty="0" smtClean="0"/>
              <a:t>case</a:t>
            </a:r>
          </a:p>
          <a:p>
            <a:pPr marL="914400" lvl="2" indent="-266700">
              <a:lnSpc>
                <a:spcPct val="100000"/>
              </a:lnSpc>
            </a:pPr>
            <a:r>
              <a:rPr lang="en-US" dirty="0"/>
              <a:t>D</a:t>
            </a:r>
            <a:r>
              <a:rPr lang="en-US" dirty="0" smtClean="0"/>
              <a:t>efines </a:t>
            </a:r>
            <a:r>
              <a:rPr lang="en-US" dirty="0"/>
              <a:t>a desired improvement or new </a:t>
            </a:r>
            <a:r>
              <a:rPr lang="en-US" dirty="0" smtClean="0"/>
              <a:t>function</a:t>
            </a:r>
          </a:p>
          <a:p>
            <a:pPr marL="739775" lvl="1" indent="-382588">
              <a:lnSpc>
                <a:spcPct val="100000"/>
              </a:lnSpc>
              <a:buFont typeface="+mj-lt"/>
              <a:buAutoNum type="alphaLcParenR"/>
            </a:pPr>
            <a:r>
              <a:rPr lang="en-US" dirty="0" smtClean="0">
                <a:solidFill>
                  <a:schemeClr val="accent5">
                    <a:lumMod val="20000"/>
                    <a:lumOff val="80000"/>
                  </a:schemeClr>
                </a:solidFill>
              </a:rPr>
              <a:t>Produce code </a:t>
            </a:r>
            <a:r>
              <a:rPr lang="en-US" dirty="0" smtClean="0"/>
              <a:t>to pass that test</a:t>
            </a:r>
          </a:p>
          <a:p>
            <a:pPr marL="739775" lvl="1" indent="-382588">
              <a:lnSpc>
                <a:spcPct val="100000"/>
              </a:lnSpc>
              <a:buFont typeface="+mj-lt"/>
              <a:buAutoNum type="alphaLcParenR"/>
            </a:pPr>
            <a:r>
              <a:rPr lang="en-US" dirty="0" smtClean="0"/>
              <a:t>Finally </a:t>
            </a:r>
            <a:r>
              <a:rPr lang="en-US" dirty="0" smtClean="0">
                <a:solidFill>
                  <a:schemeClr val="accent5">
                    <a:lumMod val="20000"/>
                    <a:lumOff val="80000"/>
                  </a:schemeClr>
                </a:solidFill>
              </a:rPr>
              <a:t>refactor</a:t>
            </a:r>
            <a:r>
              <a:rPr lang="en-US" dirty="0" smtClean="0"/>
              <a:t> the new code to acceptable standards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6190" y="5105401"/>
            <a:ext cx="1412422" cy="138131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8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Development Cycle</a:t>
            </a:r>
          </a:p>
        </p:txBody>
      </p:sp>
      <p:grpSp>
        <p:nvGrpSpPr>
          <p:cNvPr id="35" name="Group 34"/>
          <p:cNvGrpSpPr/>
          <p:nvPr/>
        </p:nvGrpSpPr>
        <p:grpSpPr>
          <a:xfrm>
            <a:off x="1970424" y="4191000"/>
            <a:ext cx="4538099" cy="501273"/>
            <a:chOff x="70531" y="4130990"/>
            <a:chExt cx="2162490" cy="1040180"/>
          </a:xfrm>
          <a:scene3d>
            <a:camera prst="orthographicFront"/>
            <a:lightRig rig="threePt" dir="t"/>
          </a:scene3d>
        </p:grpSpPr>
        <p:sp>
          <p:nvSpPr>
            <p:cNvPr id="36" name="Rounded Rectangle 35"/>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7"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smtClean="0">
                  <a:effectLst>
                    <a:outerShdw blurRad="38100" dist="38100" dir="2700000" algn="tl">
                      <a:srgbClr val="000000">
                        <a:alpha val="43137"/>
                      </a:srgbClr>
                    </a:outerShdw>
                  </a:effectLst>
                </a:rPr>
                <a:t>Write code/Refactor</a:t>
              </a:r>
              <a:endParaRPr lang="en-US" sz="2400" b="1" dirty="0">
                <a:effectLst>
                  <a:outerShdw blurRad="38100" dist="38100" dir="2700000" algn="tl">
                    <a:srgbClr val="000000">
                      <a:alpha val="43137"/>
                    </a:srgbClr>
                  </a:outerShdw>
                </a:effectLst>
              </a:endParaRPr>
            </a:p>
          </p:txBody>
        </p:sp>
      </p:grpSp>
      <p:grpSp>
        <p:nvGrpSpPr>
          <p:cNvPr id="38" name="Group 37"/>
          <p:cNvGrpSpPr/>
          <p:nvPr/>
        </p:nvGrpSpPr>
        <p:grpSpPr>
          <a:xfrm>
            <a:off x="1970424" y="1905000"/>
            <a:ext cx="4538099" cy="501273"/>
            <a:chOff x="70531" y="4130990"/>
            <a:chExt cx="2162490" cy="1040180"/>
          </a:xfrm>
          <a:scene3d>
            <a:camera prst="orthographicFront"/>
            <a:lightRig rig="threePt" dir="t"/>
          </a:scene3d>
        </p:grpSpPr>
        <p:sp>
          <p:nvSpPr>
            <p:cNvPr id="39" name="Rounded Rectangle 38"/>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0"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Add a test</a:t>
              </a:r>
            </a:p>
          </p:txBody>
        </p:sp>
      </p:grpSp>
      <p:grpSp>
        <p:nvGrpSpPr>
          <p:cNvPr id="41" name="Group 40"/>
          <p:cNvGrpSpPr/>
          <p:nvPr/>
        </p:nvGrpSpPr>
        <p:grpSpPr>
          <a:xfrm>
            <a:off x="1970424" y="3080127"/>
            <a:ext cx="4538099" cy="501273"/>
            <a:chOff x="70531" y="4130990"/>
            <a:chExt cx="2162490" cy="1040180"/>
          </a:xfrm>
          <a:scene3d>
            <a:camera prst="orthographicFront"/>
            <a:lightRig rig="threePt" dir="t"/>
          </a:scene3d>
        </p:grpSpPr>
        <p:sp>
          <p:nvSpPr>
            <p:cNvPr id="42" name="Rounded Rectangle 41"/>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grpSp>
        <p:nvGrpSpPr>
          <p:cNvPr id="44" name="Group 43"/>
          <p:cNvGrpSpPr/>
          <p:nvPr/>
        </p:nvGrpSpPr>
        <p:grpSpPr>
          <a:xfrm>
            <a:off x="1970424" y="5289927"/>
            <a:ext cx="4538099" cy="501273"/>
            <a:chOff x="70531" y="4130990"/>
            <a:chExt cx="2162490" cy="1040180"/>
          </a:xfrm>
          <a:scene3d>
            <a:camera prst="orthographicFront"/>
            <a:lightRig rig="threePt" dir="t"/>
          </a:scene3d>
        </p:grpSpPr>
        <p:sp>
          <p:nvSpPr>
            <p:cNvPr id="45" name="Rounded Rectangle 44"/>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sp>
        <p:nvSpPr>
          <p:cNvPr id="3" name="Oval 2"/>
          <p:cNvSpPr/>
          <p:nvPr/>
        </p:nvSpPr>
        <p:spPr>
          <a:xfrm>
            <a:off x="4010873" y="1066800"/>
            <a:ext cx="457200" cy="457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25173" y="6172200"/>
            <a:ext cx="228600" cy="2286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42" idx="1"/>
            <a:endCxn id="39" idx="1"/>
          </p:cNvCxnSpPr>
          <p:nvPr/>
        </p:nvCxnSpPr>
        <p:spPr>
          <a:xfrm rot="10800000">
            <a:off x="1970424" y="2155638"/>
            <a:ext cx="12700" cy="11751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239473" y="1524000"/>
            <a:ext cx="1"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239473" y="2406273"/>
            <a:ext cx="0" cy="6738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239473" y="3566718"/>
            <a:ext cx="0" cy="63896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239473" y="4692273"/>
            <a:ext cx="0" cy="5976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239473" y="5791200"/>
            <a:ext cx="0"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4"/>
          <p:cNvCxnSpPr>
            <a:stCxn id="45" idx="1"/>
            <a:endCxn id="36" idx="1"/>
          </p:cNvCxnSpPr>
          <p:nvPr/>
        </p:nvCxnSpPr>
        <p:spPr>
          <a:xfrm rot="10800000">
            <a:off x="1970424" y="4441638"/>
            <a:ext cx="12700" cy="10989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4"/>
          <p:cNvCxnSpPr>
            <a:stCxn id="45" idx="3"/>
            <a:endCxn id="39" idx="3"/>
          </p:cNvCxnSpPr>
          <p:nvPr/>
        </p:nvCxnSpPr>
        <p:spPr>
          <a:xfrm flipV="1">
            <a:off x="6508523" y="2155637"/>
            <a:ext cx="12700" cy="3384927"/>
          </a:xfrm>
          <a:prstGeom prst="bentConnector3">
            <a:avLst>
              <a:gd name="adj1" fmla="val 4085717"/>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Text Box 45"/>
          <p:cNvSpPr txBox="1">
            <a:spLocks noChangeArrowheads="1"/>
          </p:cNvSpPr>
          <p:nvPr/>
        </p:nvSpPr>
        <p:spPr bwMode="auto">
          <a:xfrm>
            <a:off x="7109398" y="3406914"/>
            <a:ext cx="18060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a:t>
            </a:r>
          </a:p>
          <a:p>
            <a:r>
              <a:rPr lang="en-US" sz="2000" b="1" dirty="0">
                <a:effectLst>
                  <a:outerShdw blurRad="38100" dist="38100" dir="2700000" algn="tl">
                    <a:srgbClr val="000000">
                      <a:alpha val="43137"/>
                    </a:srgbClr>
                  </a:outerShdw>
                </a:effectLst>
              </a:rPr>
              <a:t>   continues]</a:t>
            </a:r>
          </a:p>
        </p:txBody>
      </p:sp>
      <p:sp>
        <p:nvSpPr>
          <p:cNvPr id="89" name="Text Box 45"/>
          <p:cNvSpPr txBox="1">
            <a:spLocks noChangeArrowheads="1"/>
          </p:cNvSpPr>
          <p:nvPr/>
        </p:nvSpPr>
        <p:spPr bwMode="auto">
          <a:xfrm>
            <a:off x="609600" y="47910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0" name="Text Box 45"/>
          <p:cNvSpPr txBox="1">
            <a:spLocks noChangeArrowheads="1"/>
          </p:cNvSpPr>
          <p:nvPr/>
        </p:nvSpPr>
        <p:spPr bwMode="auto">
          <a:xfrm>
            <a:off x="4482587" y="6086445"/>
            <a:ext cx="26304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stops]</a:t>
            </a:r>
          </a:p>
        </p:txBody>
      </p:sp>
      <p:sp>
        <p:nvSpPr>
          <p:cNvPr id="92" name="Text Box 45"/>
          <p:cNvSpPr txBox="1">
            <a:spLocks noChangeArrowheads="1"/>
          </p:cNvSpPr>
          <p:nvPr/>
        </p:nvSpPr>
        <p:spPr bwMode="auto">
          <a:xfrm>
            <a:off x="4482587" y="36861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3" name="Text Box 45"/>
          <p:cNvSpPr txBox="1">
            <a:spLocks noChangeArrowheads="1"/>
          </p:cNvSpPr>
          <p:nvPr/>
        </p:nvSpPr>
        <p:spPr bwMode="auto">
          <a:xfrm>
            <a:off x="533400" y="2543147"/>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smtClean="0">
                <a:effectLst>
                  <a:outerShdw blurRad="38100" dist="38100" dir="2700000" algn="tl">
                    <a:srgbClr val="000000">
                      <a:alpha val="43137"/>
                    </a:srgbClr>
                  </a:outerShdw>
                </a:effectLst>
              </a:rPr>
              <a:t>[Pass]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651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t>
            </a:r>
            <a:r>
              <a:rPr lang="en-US" dirty="0"/>
              <a:t>of TDD</a:t>
            </a:r>
          </a:p>
        </p:txBody>
      </p:sp>
      <p:sp>
        <p:nvSpPr>
          <p:cNvPr id="3" name="Content Placeholder 2"/>
          <p:cNvSpPr>
            <a:spLocks noGrp="1"/>
          </p:cNvSpPr>
          <p:nvPr>
            <p:ph idx="1"/>
          </p:nvPr>
        </p:nvSpPr>
        <p:spPr/>
        <p:txBody>
          <a:bodyPr/>
          <a:lstStyle/>
          <a:p>
            <a:pPr>
              <a:lnSpc>
                <a:spcPct val="100000"/>
              </a:lnSpc>
            </a:pPr>
            <a:r>
              <a:rPr lang="en-US" dirty="0" smtClean="0"/>
              <a:t>TDD </a:t>
            </a:r>
            <a:r>
              <a:rPr lang="en-US" dirty="0" smtClean="0">
                <a:solidFill>
                  <a:schemeClr val="accent5">
                    <a:lumMod val="20000"/>
                    <a:lumOff val="80000"/>
                  </a:schemeClr>
                </a:solidFill>
              </a:rPr>
              <a:t>shortens</a:t>
            </a:r>
            <a:r>
              <a:rPr lang="en-US" dirty="0" smtClean="0"/>
              <a:t> </a:t>
            </a:r>
            <a:r>
              <a:rPr lang="en-US" dirty="0"/>
              <a:t>the programming </a:t>
            </a:r>
            <a:r>
              <a:rPr lang="en-US" dirty="0">
                <a:solidFill>
                  <a:schemeClr val="accent5">
                    <a:lumMod val="20000"/>
                    <a:lumOff val="80000"/>
                  </a:schemeClr>
                </a:solidFill>
              </a:rPr>
              <a:t>feedback loop </a:t>
            </a:r>
          </a:p>
          <a:p>
            <a:pPr>
              <a:lnSpc>
                <a:spcPct val="100000"/>
              </a:lnSpc>
            </a:pPr>
            <a:r>
              <a:rPr lang="en-US" dirty="0" smtClean="0"/>
              <a:t>TDD provides </a:t>
            </a:r>
            <a:r>
              <a:rPr lang="en-US" dirty="0">
                <a:solidFill>
                  <a:schemeClr val="accent5">
                    <a:lumMod val="20000"/>
                    <a:lumOff val="80000"/>
                  </a:schemeClr>
                </a:solidFill>
              </a:rPr>
              <a:t>detailed specification </a:t>
            </a:r>
            <a:r>
              <a:rPr lang="en-US" dirty="0"/>
              <a:t>(tests) </a:t>
            </a:r>
          </a:p>
          <a:p>
            <a:pPr>
              <a:lnSpc>
                <a:spcPct val="100000"/>
              </a:lnSpc>
            </a:pPr>
            <a:r>
              <a:rPr lang="en-US" dirty="0" smtClean="0"/>
              <a:t>TDD promotes </a:t>
            </a:r>
            <a:r>
              <a:rPr lang="en-US" dirty="0"/>
              <a:t>the development of </a:t>
            </a:r>
            <a:r>
              <a:rPr lang="en-US" dirty="0">
                <a:solidFill>
                  <a:schemeClr val="accent5">
                    <a:lumMod val="20000"/>
                    <a:lumOff val="80000"/>
                  </a:schemeClr>
                </a:solidFill>
              </a:rPr>
              <a:t>high-quality code</a:t>
            </a:r>
          </a:p>
          <a:p>
            <a:pPr>
              <a:lnSpc>
                <a:spcPct val="100000"/>
              </a:lnSpc>
            </a:pPr>
            <a:r>
              <a:rPr lang="en-US" dirty="0" smtClean="0"/>
              <a:t>TDD provides </a:t>
            </a:r>
            <a:r>
              <a:rPr lang="en-US" dirty="0"/>
              <a:t>concrete </a:t>
            </a:r>
            <a:r>
              <a:rPr lang="en-US" dirty="0" smtClean="0"/>
              <a:t>evidence </a:t>
            </a:r>
            <a:r>
              <a:rPr lang="en-US" dirty="0"/>
              <a:t>that </a:t>
            </a:r>
            <a:r>
              <a:rPr lang="en-US" dirty="0" smtClean="0"/>
              <a:t/>
            </a:r>
            <a:br>
              <a:rPr lang="en-US" dirty="0" smtClean="0"/>
            </a:br>
            <a:r>
              <a:rPr lang="en-US" dirty="0" smtClean="0">
                <a:solidFill>
                  <a:schemeClr val="accent5">
                    <a:lumMod val="20000"/>
                    <a:lumOff val="80000"/>
                  </a:schemeClr>
                </a:solidFill>
              </a:rPr>
              <a:t>your </a:t>
            </a:r>
            <a:r>
              <a:rPr lang="en-US" dirty="0">
                <a:solidFill>
                  <a:schemeClr val="accent5">
                    <a:lumMod val="20000"/>
                    <a:lumOff val="80000"/>
                  </a:schemeClr>
                </a:solidFill>
              </a:rPr>
              <a:t>software works </a:t>
            </a:r>
            <a:endParaRPr lang="en-US" dirty="0" smtClean="0">
              <a:solidFill>
                <a:schemeClr val="accent5">
                  <a:lumMod val="20000"/>
                  <a:lumOff val="80000"/>
                </a:schemeClr>
              </a:solidFill>
            </a:endParaRPr>
          </a:p>
          <a:p>
            <a:pPr>
              <a:lnSpc>
                <a:spcPct val="100000"/>
              </a:lnSpc>
            </a:pPr>
            <a:r>
              <a:rPr lang="en-US" dirty="0"/>
              <a:t>TDD helps to ensure that </a:t>
            </a:r>
            <a:r>
              <a:rPr lang="en-US" dirty="0">
                <a:solidFill>
                  <a:schemeClr val="accent5">
                    <a:lumMod val="20000"/>
                    <a:lumOff val="80000"/>
                  </a:schemeClr>
                </a:solidFill>
              </a:rPr>
              <a:t>your design is clean </a:t>
            </a:r>
            <a:r>
              <a:rPr lang="en-US" dirty="0"/>
              <a:t>by focusing on creation of operations that are </a:t>
            </a:r>
            <a:r>
              <a:rPr lang="en-US" dirty="0">
                <a:solidFill>
                  <a:schemeClr val="accent5">
                    <a:lumMod val="20000"/>
                    <a:lumOff val="80000"/>
                  </a:schemeClr>
                </a:solidFill>
              </a:rPr>
              <a:t>callable and testable</a:t>
            </a:r>
          </a:p>
          <a:p>
            <a:pPr>
              <a:lnSpc>
                <a:spcPct val="100000"/>
              </a:lnSpc>
            </a:pP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4135835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a:t>
            </a:r>
            <a:r>
              <a:rPr lang="en-US" dirty="0"/>
              <a:t>of TDD</a:t>
            </a:r>
          </a:p>
        </p:txBody>
      </p:sp>
      <p:sp>
        <p:nvSpPr>
          <p:cNvPr id="3" name="Content Placeholder 2"/>
          <p:cNvSpPr>
            <a:spLocks noGrp="1"/>
          </p:cNvSpPr>
          <p:nvPr>
            <p:ph idx="1"/>
          </p:nvPr>
        </p:nvSpPr>
        <p:spPr/>
        <p:txBody>
          <a:bodyPr/>
          <a:lstStyle/>
          <a:p>
            <a:r>
              <a:rPr lang="en-US" dirty="0"/>
              <a:t>Big time investment. For the simple case you lose about 20% of the actual implementation, but for complicated cases you lose much </a:t>
            </a:r>
            <a:r>
              <a:rPr lang="en-US" dirty="0" smtClean="0"/>
              <a:t>more</a:t>
            </a:r>
            <a:endParaRPr lang="en-US" dirty="0"/>
          </a:p>
          <a:p>
            <a:r>
              <a:rPr lang="en-US" dirty="0"/>
              <a:t>Additional Complexity. For complex cases your test cases are harder to </a:t>
            </a:r>
            <a:r>
              <a:rPr lang="en-US" dirty="0" smtClean="0"/>
              <a:t>write</a:t>
            </a:r>
            <a:endParaRPr lang="en-US" dirty="0"/>
          </a:p>
          <a:p>
            <a:r>
              <a:rPr lang="en-US" dirty="0"/>
              <a:t>Design Impacts. Sometimes the </a:t>
            </a:r>
            <a:r>
              <a:rPr lang="bg-BG" dirty="0"/>
              <a:t/>
            </a:r>
            <a:br>
              <a:rPr lang="bg-BG" dirty="0"/>
            </a:br>
            <a:r>
              <a:rPr lang="en-US" dirty="0" smtClean="0"/>
              <a:t>design </a:t>
            </a:r>
            <a:r>
              <a:rPr lang="en-US" dirty="0"/>
              <a:t>is not clear at the start </a:t>
            </a:r>
            <a:r>
              <a:rPr lang="bg-BG" dirty="0"/>
              <a:t/>
            </a:r>
            <a:br>
              <a:rPr lang="bg-BG" dirty="0"/>
            </a:br>
            <a:r>
              <a:rPr lang="en-US" dirty="0" smtClean="0"/>
              <a:t>and </a:t>
            </a:r>
            <a:r>
              <a:rPr lang="en-US" dirty="0"/>
              <a:t>evolves as you go along </a:t>
            </a:r>
            <a:r>
              <a:rPr lang="en-US" dirty="0" smtClean="0"/>
              <a:t>– </a:t>
            </a:r>
            <a:r>
              <a:rPr lang="bg-BG" dirty="0" smtClean="0"/>
              <a:t/>
            </a:r>
            <a:br>
              <a:rPr lang="bg-BG" dirty="0" smtClean="0"/>
            </a:br>
            <a:r>
              <a:rPr lang="en-US" dirty="0" smtClean="0"/>
              <a:t>this </a:t>
            </a:r>
            <a:r>
              <a:rPr lang="en-US" dirty="0"/>
              <a:t>will force you to redo your </a:t>
            </a:r>
            <a:r>
              <a:rPr lang="en-US" dirty="0" smtClean="0"/>
              <a:t>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287" y="3421314"/>
            <a:ext cx="2025313" cy="180852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631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Why </a:t>
            </a:r>
            <a:r>
              <a:rPr lang="en-US" dirty="0" smtClean="0"/>
              <a:t>Write </a:t>
            </a:r>
            <a:r>
              <a:rPr lang="en-US" dirty="0"/>
              <a:t>t</a:t>
            </a:r>
            <a:r>
              <a:rPr lang="en-US" dirty="0" smtClean="0"/>
              <a:t>he </a:t>
            </a:r>
            <a:r>
              <a:rPr lang="en-US" dirty="0"/>
              <a:t>T</a:t>
            </a:r>
            <a:r>
              <a:rPr lang="en-US" dirty="0" smtClean="0"/>
              <a:t>est </a:t>
            </a:r>
            <a:r>
              <a:rPr lang="en-US" dirty="0"/>
              <a:t>B</a:t>
            </a:r>
            <a:r>
              <a:rPr lang="en-US" dirty="0" smtClean="0"/>
              <a:t>efore </a:t>
            </a:r>
            <a:r>
              <a:rPr lang="en-US" dirty="0"/>
              <a:t>the </a:t>
            </a:r>
            <a:r>
              <a:rPr lang="en-US" dirty="0" smtClean="0"/>
              <a:t>Code</a:t>
            </a:r>
            <a:r>
              <a:rPr lang="en-US" dirty="0"/>
              <a:t>?</a:t>
            </a:r>
          </a:p>
        </p:txBody>
      </p:sp>
      <p:sp>
        <p:nvSpPr>
          <p:cNvPr id="3" name="Content Placeholder 2"/>
          <p:cNvSpPr>
            <a:spLocks noGrp="1"/>
          </p:cNvSpPr>
          <p:nvPr>
            <p:ph idx="1"/>
          </p:nvPr>
        </p:nvSpPr>
        <p:spPr>
          <a:xfrm>
            <a:off x="228600" y="1219200"/>
            <a:ext cx="8686800" cy="5334000"/>
          </a:xfrm>
        </p:spPr>
        <p:txBody>
          <a:bodyPr/>
          <a:lstStyle/>
          <a:p>
            <a:r>
              <a:rPr lang="en-US" dirty="0"/>
              <a:t>Think through the </a:t>
            </a:r>
            <a:r>
              <a:rPr lang="en-US" dirty="0">
                <a:solidFill>
                  <a:schemeClr val="accent5">
                    <a:lumMod val="20000"/>
                    <a:lumOff val="80000"/>
                  </a:schemeClr>
                </a:solidFill>
              </a:rPr>
              <a:t>requirement</a:t>
            </a:r>
          </a:p>
          <a:p>
            <a:r>
              <a:rPr lang="en-US" dirty="0"/>
              <a:t>Think about the </a:t>
            </a:r>
            <a:r>
              <a:rPr lang="en-US" dirty="0">
                <a:solidFill>
                  <a:schemeClr val="accent5">
                    <a:lumMod val="20000"/>
                    <a:lumOff val="80000"/>
                  </a:schemeClr>
                </a:solidFill>
              </a:rPr>
              <a:t>design </a:t>
            </a:r>
            <a:r>
              <a:rPr lang="en-US" dirty="0"/>
              <a:t>and </a:t>
            </a:r>
            <a:r>
              <a:rPr lang="en-US" dirty="0">
                <a:solidFill>
                  <a:schemeClr val="accent5">
                    <a:lumMod val="20000"/>
                    <a:lumOff val="80000"/>
                  </a:schemeClr>
                </a:solidFill>
              </a:rPr>
              <a:t>usability </a:t>
            </a:r>
            <a:r>
              <a:rPr lang="en-US" dirty="0"/>
              <a:t>of the API</a:t>
            </a:r>
          </a:p>
          <a:p>
            <a:r>
              <a:rPr lang="en-US" dirty="0"/>
              <a:t>There’s never </a:t>
            </a:r>
            <a:r>
              <a:rPr lang="en-US" dirty="0">
                <a:solidFill>
                  <a:schemeClr val="accent5">
                    <a:lumMod val="20000"/>
                    <a:lumOff val="80000"/>
                  </a:schemeClr>
                </a:solidFill>
              </a:rPr>
              <a:t>time </a:t>
            </a:r>
            <a:r>
              <a:rPr lang="en-US" dirty="0"/>
              <a:t>to write it </a:t>
            </a:r>
            <a:r>
              <a:rPr lang="en-US" dirty="0" smtClean="0"/>
              <a:t>afterwards</a:t>
            </a:r>
            <a:endParaRPr lang="en-US" dirty="0"/>
          </a:p>
          <a:p>
            <a:r>
              <a:rPr lang="en-US" dirty="0"/>
              <a:t>You write much </a:t>
            </a:r>
            <a:r>
              <a:rPr lang="en-US" dirty="0">
                <a:solidFill>
                  <a:schemeClr val="accent5">
                    <a:lumMod val="20000"/>
                    <a:lumOff val="80000"/>
                  </a:schemeClr>
                </a:solidFill>
              </a:rPr>
              <a:t>less tests </a:t>
            </a:r>
            <a:r>
              <a:rPr lang="en-US" dirty="0"/>
              <a:t>(if at all) </a:t>
            </a:r>
            <a:r>
              <a:rPr lang="en-US" dirty="0" smtClean="0"/>
              <a:t>otherwise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10400" y="3886200"/>
            <a:ext cx="1066800" cy="233615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7040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Make </a:t>
            </a:r>
            <a:r>
              <a:rPr lang="en-US" dirty="0"/>
              <a:t>it </a:t>
            </a:r>
            <a:r>
              <a:rPr lang="en-US" dirty="0" smtClean="0"/>
              <a:t>Fail </a:t>
            </a:r>
            <a:r>
              <a:rPr lang="en-US" dirty="0"/>
              <a:t>F</a:t>
            </a:r>
            <a:r>
              <a:rPr lang="en-US" dirty="0" smtClean="0"/>
              <a:t>irst</a:t>
            </a:r>
            <a:r>
              <a:rPr lang="en-US" dirty="0"/>
              <a:t>?</a:t>
            </a:r>
          </a:p>
        </p:txBody>
      </p:sp>
      <p:sp>
        <p:nvSpPr>
          <p:cNvPr id="3" name="Content Placeholder 2"/>
          <p:cNvSpPr>
            <a:spLocks noGrp="1"/>
          </p:cNvSpPr>
          <p:nvPr>
            <p:ph idx="1"/>
          </p:nvPr>
        </p:nvSpPr>
        <p:spPr/>
        <p:txBody>
          <a:bodyPr/>
          <a:lstStyle/>
          <a:p>
            <a:pPr>
              <a:lnSpc>
                <a:spcPct val="100000"/>
              </a:lnSpc>
            </a:pPr>
            <a:r>
              <a:rPr lang="en-US" dirty="0"/>
              <a:t>Make sure the test </a:t>
            </a:r>
            <a:r>
              <a:rPr lang="en-US" dirty="0">
                <a:solidFill>
                  <a:schemeClr val="accent5">
                    <a:lumMod val="20000"/>
                    <a:lumOff val="80000"/>
                  </a:schemeClr>
                </a:solidFill>
              </a:rPr>
              <a:t>does not have a bug</a:t>
            </a:r>
          </a:p>
          <a:p>
            <a:pPr>
              <a:lnSpc>
                <a:spcPct val="100000"/>
              </a:lnSpc>
            </a:pPr>
            <a:r>
              <a:rPr lang="en-US" dirty="0"/>
              <a:t>Make sure you’re </a:t>
            </a:r>
            <a:r>
              <a:rPr lang="en-US" dirty="0">
                <a:solidFill>
                  <a:schemeClr val="accent5">
                    <a:lumMod val="20000"/>
                    <a:lumOff val="80000"/>
                  </a:schemeClr>
                </a:solidFill>
              </a:rPr>
              <a:t>testing the right </a:t>
            </a:r>
            <a:r>
              <a:rPr lang="en-US" dirty="0" smtClean="0">
                <a:solidFill>
                  <a:schemeClr val="accent5">
                    <a:lumMod val="20000"/>
                    <a:lumOff val="80000"/>
                  </a:schemeClr>
                </a:solidFill>
              </a:rPr>
              <a:t>thing</a:t>
            </a:r>
            <a:endParaRPr lang="en-US" dirty="0">
              <a:solidFill>
                <a:schemeClr val="accent5">
                  <a:lumMod val="20000"/>
                  <a:lumOff val="80000"/>
                </a:schemeClr>
              </a:solidFill>
            </a:endParaRPr>
          </a:p>
          <a:p>
            <a:pPr>
              <a:lnSpc>
                <a:spcPct val="100000"/>
              </a:lnSpc>
            </a:pPr>
            <a:r>
              <a:rPr lang="en-US" dirty="0" smtClean="0"/>
              <a:t>When </a:t>
            </a:r>
            <a:r>
              <a:rPr lang="en-US" dirty="0"/>
              <a:t>the test passes, </a:t>
            </a:r>
            <a:r>
              <a:rPr lang="en-US" dirty="0">
                <a:solidFill>
                  <a:schemeClr val="accent5">
                    <a:lumMod val="20000"/>
                    <a:lumOff val="80000"/>
                  </a:schemeClr>
                </a:solidFill>
              </a:rPr>
              <a:t>you are </a:t>
            </a:r>
            <a:r>
              <a:rPr lang="en-US" dirty="0" smtClean="0">
                <a:solidFill>
                  <a:schemeClr val="accent5">
                    <a:lumMod val="20000"/>
                    <a:lumOff val="80000"/>
                  </a:schemeClr>
                </a:solidFill>
              </a:rPr>
              <a:t>done</a:t>
            </a:r>
            <a:endParaRPr lang="en-US" dirty="0">
              <a:solidFill>
                <a:schemeClr val="accent5">
                  <a:lumMod val="20000"/>
                  <a:lumOff val="80000"/>
                </a:schemeClr>
              </a:solidFill>
            </a:endParaRPr>
          </a:p>
          <a:p>
            <a:pPr>
              <a:lnSpc>
                <a:spcPct val="100000"/>
              </a:lnSpc>
            </a:pPr>
            <a:r>
              <a:rPr lang="en-US" dirty="0"/>
              <a:t>If you can’t write that test, </a:t>
            </a:r>
            <a:r>
              <a:rPr lang="en-US" dirty="0" smtClean="0"/>
              <a:t>than maybe you:</a:t>
            </a:r>
            <a:endParaRPr lang="en-US" dirty="0"/>
          </a:p>
          <a:p>
            <a:pPr lvl="1">
              <a:lnSpc>
                <a:spcPct val="100000"/>
              </a:lnSpc>
            </a:pPr>
            <a:r>
              <a:rPr lang="en-US" dirty="0" smtClean="0"/>
              <a:t>Do not </a:t>
            </a:r>
            <a:r>
              <a:rPr lang="en-US" dirty="0"/>
              <a:t>understand the requirement</a:t>
            </a:r>
          </a:p>
          <a:p>
            <a:pPr lvl="1">
              <a:lnSpc>
                <a:spcPct val="100000"/>
              </a:lnSpc>
            </a:pPr>
            <a:r>
              <a:rPr lang="en-US" dirty="0"/>
              <a:t>Have over designed things (not testable)</a:t>
            </a:r>
          </a:p>
          <a:p>
            <a:pPr lvl="1">
              <a:lnSpc>
                <a:spcPct val="100000"/>
              </a:lnSpc>
            </a:pPr>
            <a:r>
              <a:rPr lang="en-US" dirty="0" smtClean="0"/>
              <a:t>Do not have </a:t>
            </a:r>
            <a:r>
              <a:rPr lang="en-US" dirty="0"/>
              <a:t>a small enough problem to solve</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13668241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a:t>
            </a:r>
          </a:p>
        </p:txBody>
      </p:sp>
      <p:sp>
        <p:nvSpPr>
          <p:cNvPr id="3" name="Content Placeholder 2"/>
          <p:cNvSpPr>
            <a:spLocks noGrp="1"/>
          </p:cNvSpPr>
          <p:nvPr>
            <p:ph idx="1"/>
          </p:nvPr>
        </p:nvSpPr>
        <p:spPr/>
        <p:txBody>
          <a:bodyPr/>
          <a:lstStyle/>
          <a:p>
            <a:pPr>
              <a:lnSpc>
                <a:spcPct val="100000"/>
              </a:lnSpc>
            </a:pPr>
            <a:r>
              <a:rPr lang="en-US" dirty="0"/>
              <a:t>Constantly improve the </a:t>
            </a:r>
            <a:r>
              <a:rPr lang="en-US" dirty="0">
                <a:solidFill>
                  <a:schemeClr val="accent5">
                    <a:lumMod val="20000"/>
                    <a:lumOff val="80000"/>
                  </a:schemeClr>
                </a:solidFill>
              </a:rPr>
              <a:t>design</a:t>
            </a:r>
            <a:r>
              <a:rPr lang="en-US" dirty="0"/>
              <a:t> of the code</a:t>
            </a:r>
          </a:p>
          <a:p>
            <a:pPr>
              <a:lnSpc>
                <a:spcPct val="100000"/>
              </a:lnSpc>
            </a:pPr>
            <a:r>
              <a:rPr lang="en-US" dirty="0" smtClean="0"/>
              <a:t>Remove </a:t>
            </a:r>
            <a:r>
              <a:rPr lang="en-US" dirty="0"/>
              <a:t>duplication, improve readability and </a:t>
            </a:r>
            <a:r>
              <a:rPr lang="en-US" dirty="0" smtClean="0"/>
              <a:t>maintainability</a:t>
            </a:r>
            <a:endParaRPr lang="en-US" dirty="0"/>
          </a:p>
          <a:p>
            <a:pPr>
              <a:lnSpc>
                <a:spcPct val="100000"/>
              </a:lnSpc>
            </a:pPr>
            <a:r>
              <a:rPr lang="en-US" dirty="0">
                <a:solidFill>
                  <a:schemeClr val="accent5">
                    <a:lumMod val="20000"/>
                    <a:lumOff val="80000"/>
                  </a:schemeClr>
                </a:solidFill>
              </a:rPr>
              <a:t>You’ll need to </a:t>
            </a:r>
            <a:r>
              <a:rPr lang="en-US" dirty="0"/>
              <a:t>when things </a:t>
            </a:r>
            <a:r>
              <a:rPr lang="en-US" dirty="0" smtClean="0"/>
              <a:t>change</a:t>
            </a:r>
          </a:p>
          <a:p>
            <a:pPr lvl="1">
              <a:lnSpc>
                <a:spcPct val="100000"/>
              </a:lnSpc>
            </a:pPr>
            <a:r>
              <a:rPr lang="en-US" dirty="0"/>
              <a:t>R</a:t>
            </a:r>
            <a:r>
              <a:rPr lang="en-US" dirty="0" smtClean="0"/>
              <a:t>equirements</a:t>
            </a:r>
            <a:r>
              <a:rPr lang="en-US" dirty="0"/>
              <a:t>, your understanding of them, other </a:t>
            </a:r>
            <a:r>
              <a:rPr lang="en-US" dirty="0" smtClean="0"/>
              <a:t>factors…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1423719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685800"/>
          </a:xfrm>
        </p:spPr>
        <p:txBody>
          <a:bodyPr/>
          <a:lstStyle/>
          <a:p>
            <a:r>
              <a:rPr lang="en-US" dirty="0" smtClean="0"/>
              <a:t>Scrum</a:t>
            </a:r>
            <a:endParaRPr lang="en-US" dirty="0"/>
          </a:p>
        </p:txBody>
      </p:sp>
      <p:sp>
        <p:nvSpPr>
          <p:cNvPr id="3" name="Subtitle 2"/>
          <p:cNvSpPr>
            <a:spLocks noGrp="1"/>
          </p:cNvSpPr>
          <p:nvPr>
            <p:ph type="subTitle" idx="1"/>
          </p:nvPr>
        </p:nvSpPr>
        <p:spPr>
          <a:xfrm>
            <a:off x="609600" y="1676400"/>
            <a:ext cx="7924800" cy="569120"/>
          </a:xfrm>
        </p:spPr>
        <p:txBody>
          <a:bodyPr/>
          <a:lstStyle/>
          <a:p>
            <a:r>
              <a:rPr lang="en-US" dirty="0" smtClean="0"/>
              <a:t>Making Progress in Series of Sprints</a:t>
            </a:r>
            <a:endParaRPr lang="en-US" dirty="0"/>
          </a:p>
        </p:txBody>
      </p:sp>
      <p:pic>
        <p:nvPicPr>
          <p:cNvPr id="4098" name="Picture 2" descr="http://t3.gstatic.com/images?q=tbn:ANd9GcQBaAgFd_ZzRlAkR4laYlv-df6LWkzqZHccNoJodb4kv4tOaNRAtw"/>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09800" y="2590800"/>
            <a:ext cx="4572000" cy="3564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23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sp>
        <p:nvSpPr>
          <p:cNvPr id="3" name="Content Placeholder 2"/>
          <p:cNvSpPr>
            <a:spLocks noGrp="1"/>
          </p:cNvSpPr>
          <p:nvPr>
            <p:ph idx="1"/>
          </p:nvPr>
        </p:nvSpPr>
        <p:spPr>
          <a:xfrm>
            <a:off x="228600" y="2444436"/>
            <a:ext cx="8686800" cy="4261164"/>
          </a:xfrm>
        </p:spPr>
        <p:txBody>
          <a:bodyPr/>
          <a:lstStyle/>
          <a:p>
            <a:pPr lvl="0">
              <a:buClr>
                <a:srgbClr val="46A6BD">
                  <a:lumMod val="40000"/>
                  <a:lumOff val="60000"/>
                </a:srgbClr>
              </a:buClr>
            </a:pPr>
            <a:endParaRPr lang="en-US" dirty="0" smtClean="0"/>
          </a:p>
          <a:p>
            <a:pPr lvl="0">
              <a:buClr>
                <a:srgbClr val="46A6BD">
                  <a:lumMod val="40000"/>
                  <a:lumOff val="60000"/>
                </a:srgbClr>
              </a:buClr>
            </a:pPr>
            <a:r>
              <a:rPr lang="en-US" dirty="0" smtClean="0"/>
              <a:t>Scrum </a:t>
            </a:r>
            <a:r>
              <a:rPr lang="en-US" dirty="0"/>
              <a:t>is: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One of the agile approaches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Lightweight</a:t>
            </a:r>
          </a:p>
          <a:p>
            <a:pPr marL="739775" lvl="1" indent="-282575">
              <a:buClr>
                <a:srgbClr val="46A6BD">
                  <a:lumMod val="40000"/>
                  <a:lumOff val="60000"/>
                </a:srgbClr>
              </a:buClr>
              <a:buSzPct val="70000"/>
              <a:buFont typeface="Wingdings 2" pitchFamily="18" charset="2"/>
              <a:buChar char=""/>
              <a:tabLst>
                <a:tab pos="282575" algn="l"/>
              </a:tabLst>
            </a:pPr>
            <a:r>
              <a:rPr lang="en-US" sz="3200" dirty="0" smtClean="0">
                <a:solidFill>
                  <a:srgbClr val="EBFFD2"/>
                </a:solidFill>
              </a:rPr>
              <a:t>Extremely </a:t>
            </a:r>
            <a:r>
              <a:rPr lang="en-US" sz="3200" dirty="0">
                <a:solidFill>
                  <a:srgbClr val="EBFFD2"/>
                </a:solidFill>
              </a:rPr>
              <a:t>simple to understand</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Extremely difficult to master</a:t>
            </a:r>
            <a:endParaRPr lang="en-US" sz="3200"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6" name="Rectangle 3"/>
          <p:cNvSpPr txBox="1">
            <a:spLocks noChangeArrowheads="1"/>
          </p:cNvSpPr>
          <p:nvPr/>
        </p:nvSpPr>
        <p:spPr>
          <a:xfrm>
            <a:off x="685800" y="1367318"/>
            <a:ext cx="7924800" cy="12557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sz="2400" noProof="1" smtClean="0">
                <a:cs typeface="Consolas" pitchFamily="49" charset="0"/>
              </a:rPr>
              <a:t>A </a:t>
            </a:r>
            <a:r>
              <a:rPr lang="en-US" sz="2400" noProof="1">
                <a:cs typeface="Consolas" pitchFamily="49" charset="0"/>
              </a:rPr>
              <a:t>framework within which people can address </a:t>
            </a:r>
            <a:r>
              <a:rPr lang="en-US" sz="2400" i="1" noProof="1">
                <a:cs typeface="Consolas" pitchFamily="49" charset="0"/>
              </a:rPr>
              <a:t>complex</a:t>
            </a:r>
            <a:r>
              <a:rPr lang="en-US" sz="2400" noProof="1">
                <a:cs typeface="Consolas" pitchFamily="49" charset="0"/>
              </a:rPr>
              <a:t> problems, and productively and creative delivery products of the highest possible value</a:t>
            </a:r>
          </a:p>
        </p:txBody>
      </p:sp>
    </p:spTree>
    <p:extLst>
      <p:ext uri="{BB962C8B-B14F-4D97-AF65-F5344CB8AC3E}">
        <p14:creationId xmlns:p14="http://schemas.microsoft.com/office/powerpoint/2010/main" val="960502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1"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213" y="3081338"/>
            <a:ext cx="1944687" cy="2674937"/>
          </a:xfrm>
          <a:prstGeom prst="rect">
            <a:avLst/>
          </a:prstGeom>
          <a:noFill/>
          <a:ln>
            <a:noFill/>
          </a:ln>
          <a:effectLst>
            <a:glow rad="101600">
              <a:schemeClr val="tx1">
                <a:alpha val="40000"/>
              </a:schemeClr>
            </a:glow>
            <a:outerShdw dist="35921" dir="2700000" algn="ctr" rotWithShape="0">
              <a:schemeClr val="bg2"/>
            </a:outerShdw>
          </a:effectLst>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59113" y="3740150"/>
            <a:ext cx="3024187" cy="2279650"/>
          </a:xfrm>
          <a:prstGeom prst="rect">
            <a:avLst/>
          </a:prstGeom>
          <a:noFill/>
          <a:ln>
            <a:noFill/>
          </a:ln>
          <a:effectLst>
            <a:glow rad="101600">
              <a:schemeClr val="tx1">
                <a:alpha val="40000"/>
              </a:schemeClr>
            </a:glow>
            <a:outerShdw dist="35921" dir="2700000" algn="ctr" rotWithShape="0">
              <a:schemeClr val="bg2"/>
            </a:outerShdw>
          </a:effectLst>
        </p:spPr>
      </p:pic>
      <p:pic>
        <p:nvPicPr>
          <p:cNvPr id="503813" name="Picture 5" descr="Waterfall-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6688" y="3081338"/>
            <a:ext cx="1947862" cy="2674937"/>
          </a:xfrm>
          <a:prstGeom prst="rect">
            <a:avLst/>
          </a:prstGeom>
          <a:noFill/>
          <a:ln>
            <a:noFill/>
          </a:ln>
          <a:effectLst>
            <a:glow rad="101600">
              <a:schemeClr val="tx1">
                <a:alpha val="40000"/>
              </a:schemeClr>
            </a:glow>
            <a:outerShdw dist="35921" dir="2700000" algn="ctr" rotWithShape="0">
              <a:schemeClr val="bg2"/>
            </a:outerShdw>
          </a:effectLst>
        </p:spPr>
      </p:pic>
      <p:sp>
        <p:nvSpPr>
          <p:cNvPr id="2" name="Title 1"/>
          <p:cNvSpPr>
            <a:spLocks noGrp="1"/>
          </p:cNvSpPr>
          <p:nvPr>
            <p:ph type="ctrTitle"/>
          </p:nvPr>
        </p:nvSpPr>
        <p:spPr>
          <a:xfrm>
            <a:off x="684213" y="2057400"/>
            <a:ext cx="7924800" cy="685800"/>
          </a:xfrm>
        </p:spPr>
        <p:txBody>
          <a:bodyPr/>
          <a:lstStyle/>
          <a:p>
            <a:r>
              <a:rPr lang="en-US" dirty="0">
                <a:effectLst>
                  <a:outerShdw blurRad="38100" dist="38100" dir="2700000" algn="tl">
                    <a:srgbClr val="000000">
                      <a:alpha val="43137"/>
                    </a:srgbClr>
                  </a:outerShdw>
                  <a:reflection blurRad="12000" stA="25000" endPos="49000" dist="5000" dir="5400000" sy="-100000" algn="bl" rotWithShape="0"/>
                </a:effectLst>
              </a:rPr>
              <a:t>The Waterfall </a:t>
            </a:r>
            <a:r>
              <a:rPr lang="en-US" dirty="0" smtClean="0">
                <a:effectLst>
                  <a:outerShdw blurRad="38100" dist="38100" dir="2700000" algn="tl">
                    <a:srgbClr val="000000">
                      <a:alpha val="43137"/>
                    </a:srgbClr>
                  </a:outerShdw>
                  <a:reflection blurRad="12000" stA="25000" endPos="49000" dist="5000" dir="5400000" sy="-100000" algn="bl" rotWithShape="0"/>
                </a:effectLst>
              </a:rPr>
              <a:t>Development</a:t>
            </a:r>
            <a:br>
              <a:rPr lang="en-US" dirty="0" smtClean="0">
                <a:effectLst>
                  <a:outerShdw blurRad="38100" dist="38100" dir="2700000" algn="tl">
                    <a:srgbClr val="000000">
                      <a:alpha val="43137"/>
                    </a:srgbClr>
                  </a:outerShdw>
                  <a:reflection blurRad="12000" stA="25000" endPos="49000" dist="5000" dir="5400000" sy="-100000" algn="bl" rotWithShape="0"/>
                </a:effectLst>
              </a:rPr>
            </a:br>
            <a:r>
              <a:rPr lang="en-US" dirty="0" smtClean="0">
                <a:effectLst>
                  <a:outerShdw blurRad="38100" dist="38100" dir="2700000" algn="tl">
                    <a:srgbClr val="000000">
                      <a:alpha val="43137"/>
                    </a:srgbClr>
                  </a:outerShdw>
                  <a:reflection blurRad="12000" stA="25000" endPos="49000" dist="5000" dir="5400000" sy="-100000" algn="bl" rotWithShape="0"/>
                </a:effectLst>
              </a:rPr>
              <a:t>Process</a:t>
            </a:r>
            <a:endParaRPr lang="en-US" dirty="0"/>
          </a:p>
        </p:txBody>
      </p:sp>
    </p:spTree>
    <p:extLst>
      <p:ext uri="{BB962C8B-B14F-4D97-AF65-F5344CB8AC3E}">
        <p14:creationId xmlns:p14="http://schemas.microsoft.com/office/powerpoint/2010/main" val="362776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(2)</a:t>
            </a:r>
            <a:endParaRPr lang="en-US" dirty="0"/>
          </a:p>
        </p:txBody>
      </p:sp>
      <p:sp>
        <p:nvSpPr>
          <p:cNvPr id="3" name="Content Placeholder 2"/>
          <p:cNvSpPr>
            <a:spLocks noGrp="1"/>
          </p:cNvSpPr>
          <p:nvPr>
            <p:ph idx="1"/>
          </p:nvPr>
        </p:nvSpPr>
        <p:spPr/>
        <p:txBody>
          <a:bodyPr/>
          <a:lstStyle/>
          <a:p>
            <a:pPr>
              <a:lnSpc>
                <a:spcPct val="100000"/>
              </a:lnSpc>
            </a:pPr>
            <a:r>
              <a:rPr lang="en-US" dirty="0" smtClean="0"/>
              <a:t>Scrum is an </a:t>
            </a:r>
            <a:r>
              <a:rPr lang="en-US" dirty="0" smtClean="0">
                <a:solidFill>
                  <a:schemeClr val="accent5">
                    <a:lumMod val="20000"/>
                    <a:lumOff val="80000"/>
                  </a:schemeClr>
                </a:solidFill>
              </a:rPr>
              <a:t>iterative incremental framework </a:t>
            </a:r>
            <a:r>
              <a:rPr lang="en-US" dirty="0" smtClean="0"/>
              <a:t>for managing complex projects</a:t>
            </a:r>
          </a:p>
          <a:p>
            <a:pPr>
              <a:lnSpc>
                <a:spcPct val="100000"/>
              </a:lnSpc>
            </a:pPr>
            <a:endParaRPr lang="en-US" dirty="0" smtClean="0"/>
          </a:p>
          <a:p>
            <a:pPr>
              <a:lnSpc>
                <a:spcPct val="100000"/>
              </a:lnSpc>
            </a:pPr>
            <a:r>
              <a:rPr lang="en-US" dirty="0" smtClean="0"/>
              <a:t>An </a:t>
            </a:r>
            <a:r>
              <a:rPr lang="en-US" dirty="0">
                <a:solidFill>
                  <a:schemeClr val="accent5">
                    <a:lumMod val="20000"/>
                    <a:lumOff val="80000"/>
                  </a:schemeClr>
                </a:solidFill>
              </a:rPr>
              <a:t>agile process </a:t>
            </a:r>
            <a:r>
              <a:rPr lang="en-US" dirty="0"/>
              <a:t>that allows us to focus on delivering the highest business value in the shortest </a:t>
            </a:r>
            <a:r>
              <a:rPr lang="en-US" dirty="0" smtClean="0"/>
              <a:t>time</a:t>
            </a:r>
            <a:endParaRPr lang="en-US" dirty="0"/>
          </a:p>
          <a:p>
            <a:pPr>
              <a:lnSpc>
                <a:spcPct val="100000"/>
              </a:lnSpc>
            </a:pPr>
            <a:r>
              <a:rPr lang="en-US" dirty="0"/>
              <a:t>It allows us to rapidly and repeatedly inspect </a:t>
            </a:r>
            <a:r>
              <a:rPr lang="en-US" dirty="0">
                <a:solidFill>
                  <a:schemeClr val="accent5">
                    <a:lumMod val="20000"/>
                    <a:lumOff val="80000"/>
                  </a:schemeClr>
                </a:solidFill>
              </a:rPr>
              <a:t>actual working software </a:t>
            </a:r>
            <a:r>
              <a:rPr lang="en-US" dirty="0"/>
              <a:t>(every two weeks to one </a:t>
            </a:r>
            <a:r>
              <a:rPr lang="en-US" dirty="0" smtClean="0"/>
              <a:t>month)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6146" name="Picture 2" descr="http://www.rugby.com.au/verve/_resources/scrum%7B79207%7D.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30255" y="1752600"/>
            <a:ext cx="1960710" cy="914998"/>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105876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a:t>
            </a:r>
            <a:r>
              <a:rPr lang="en-US" dirty="0" smtClean="0"/>
              <a:t>(3)</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a:t>The </a:t>
            </a:r>
            <a:r>
              <a:rPr lang="en-US" dirty="0">
                <a:solidFill>
                  <a:schemeClr val="accent5">
                    <a:lumMod val="20000"/>
                    <a:lumOff val="80000"/>
                  </a:schemeClr>
                </a:solidFill>
              </a:rPr>
              <a:t>business</a:t>
            </a:r>
            <a:r>
              <a:rPr lang="en-US" dirty="0"/>
              <a:t> sets the </a:t>
            </a:r>
            <a:r>
              <a:rPr lang="en-US" dirty="0" smtClean="0"/>
              <a:t>priorities</a:t>
            </a:r>
          </a:p>
          <a:p>
            <a:pPr marL="228600" indent="-228600">
              <a:lnSpc>
                <a:spcPct val="100000"/>
              </a:lnSpc>
              <a:tabLst>
                <a:tab pos="457200" algn="l"/>
              </a:tabLst>
            </a:pPr>
            <a:r>
              <a:rPr lang="en-US" dirty="0" smtClean="0"/>
              <a:t>Teams </a:t>
            </a:r>
            <a:r>
              <a:rPr lang="en-US" dirty="0">
                <a:solidFill>
                  <a:schemeClr val="accent5">
                    <a:lumMod val="20000"/>
                    <a:lumOff val="80000"/>
                  </a:schemeClr>
                </a:solidFill>
              </a:rPr>
              <a:t>self-organize</a:t>
            </a:r>
            <a:r>
              <a:rPr lang="en-US" dirty="0"/>
              <a:t> to determine the best way to deliver the highest priority </a:t>
            </a:r>
            <a:r>
              <a:rPr lang="en-US" dirty="0" smtClean="0"/>
              <a:t>features</a:t>
            </a:r>
            <a:endParaRPr lang="en-US" dirty="0"/>
          </a:p>
          <a:p>
            <a:pPr marL="228600" indent="-228600">
              <a:lnSpc>
                <a:spcPct val="100000"/>
              </a:lnSpc>
              <a:tabLst>
                <a:tab pos="457200" algn="l"/>
              </a:tabLst>
            </a:pPr>
            <a:r>
              <a:rPr lang="en-US" dirty="0"/>
              <a:t>Every two weeks to a month anyone can see real working software </a:t>
            </a:r>
            <a:endParaRPr lang="en-US" dirty="0" smtClean="0"/>
          </a:p>
          <a:p>
            <a:pPr marL="577850" lvl="1" indent="-220663">
              <a:lnSpc>
                <a:spcPct val="100000"/>
              </a:lnSpc>
            </a:pPr>
            <a:r>
              <a:rPr lang="en-US" dirty="0"/>
              <a:t>A</a:t>
            </a:r>
            <a:r>
              <a:rPr lang="en-US" dirty="0" smtClean="0"/>
              <a:t>nd </a:t>
            </a:r>
            <a:r>
              <a:rPr lang="en-US" dirty="0"/>
              <a:t>decide to </a:t>
            </a:r>
            <a:r>
              <a:rPr lang="en-US" dirty="0">
                <a:solidFill>
                  <a:schemeClr val="accent5">
                    <a:lumMod val="20000"/>
                    <a:lumOff val="80000"/>
                  </a:schemeClr>
                </a:solidFill>
              </a:rPr>
              <a:t>release it </a:t>
            </a:r>
            <a:r>
              <a:rPr lang="en-US" dirty="0"/>
              <a:t>as is </a:t>
            </a:r>
            <a:r>
              <a:rPr lang="en-US" dirty="0">
                <a:solidFill>
                  <a:schemeClr val="accent5">
                    <a:lumMod val="20000"/>
                    <a:lumOff val="80000"/>
                  </a:schemeClr>
                </a:solidFill>
              </a:rPr>
              <a:t>or continue </a:t>
            </a:r>
            <a:r>
              <a:rPr lang="en-US" dirty="0"/>
              <a:t>to enhance it for another </a:t>
            </a:r>
            <a:r>
              <a:rPr lang="en-US" dirty="0" smtClean="0"/>
              <a:t>sprint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2253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95800"/>
            <a:ext cx="2241404" cy="1981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260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a:t>
            </a:r>
            <a:r>
              <a:rPr lang="en-US" dirty="0" smtClean="0"/>
              <a:t>(4)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6292684"/>
              </p:ext>
            </p:extLst>
          </p:nvPr>
        </p:nvGraphicFramePr>
        <p:xfrm>
          <a:off x="654861" y="1976179"/>
          <a:ext cx="2339095" cy="2926080"/>
        </p:xfrm>
        <a:graphic>
          <a:graphicData uri="http://schemas.openxmlformats.org/drawingml/2006/table">
            <a:tbl>
              <a:tblPr firstRow="1" bandRow="1">
                <a:tableStyleId>{2D5ABB26-0587-4C30-8999-92F81FD0307C}</a:tableStyleId>
              </a:tblPr>
              <a:tblGrid>
                <a:gridCol w="2339095"/>
              </a:tblGrid>
              <a:tr h="370840">
                <a:tc>
                  <a:txBody>
                    <a:bodyPr/>
                    <a:lstStyle/>
                    <a:p>
                      <a:pPr marL="0" algn="l" rtl="0" eaLnBrk="1" hangingPunct="1"/>
                      <a:r>
                        <a:rPr lang="en-US" sz="2800" b="1" kern="1200" dirty="0" smtClean="0">
                          <a:solidFill>
                            <a:schemeClr val="bg1"/>
                          </a:solidFill>
                          <a:effectLst>
                            <a:outerShdw blurRad="38100" dist="38100" dir="2700000" algn="tl">
                              <a:srgbClr val="000000">
                                <a:alpha val="43137"/>
                              </a:srgbClr>
                            </a:outerShdw>
                          </a:effectLst>
                        </a:rPr>
                        <a:t>Roles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tx2">
                        <a:lumMod val="75000"/>
                      </a:schemeClr>
                    </a:solidFill>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Product Owner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Development Team</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Scrum Master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31264317"/>
              </p:ext>
            </p:extLst>
          </p:nvPr>
        </p:nvGraphicFramePr>
        <p:xfrm>
          <a:off x="3184074" y="1976179"/>
          <a:ext cx="2637293" cy="2499360"/>
        </p:xfrm>
        <a:graphic>
          <a:graphicData uri="http://schemas.openxmlformats.org/drawingml/2006/table">
            <a:tbl>
              <a:tblPr firstRow="1" bandRow="1">
                <a:tableStyleId>{2D5ABB26-0587-4C30-8999-92F81FD0307C}</a:tableStyleId>
              </a:tblPr>
              <a:tblGrid>
                <a:gridCol w="2637293"/>
              </a:tblGrid>
              <a:tr h="370840">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Artifacts</a:t>
                      </a:r>
                      <a:r>
                        <a:rPr lang="en-US" sz="2800" b="1" baseline="0" dirty="0" smtClean="0">
                          <a:ln>
                            <a:solidFill>
                              <a:sysClr val="windowText" lastClr="000000"/>
                            </a:solidFill>
                          </a:ln>
                          <a:effectLst>
                            <a:outerShdw blurRad="38100" dist="38100" dir="2700000" algn="tl">
                              <a:srgbClr val="000000">
                                <a:alpha val="43137"/>
                              </a:srgbClr>
                            </a:outerShdw>
                          </a:effectLst>
                        </a:rPr>
                        <a:t> </a:t>
                      </a:r>
                      <a:endParaRPr lang="en-US" sz="2800" b="1" dirty="0">
                        <a:ln>
                          <a:solidFill>
                            <a:sysClr val="windowText" lastClr="000000"/>
                          </a:solidFill>
                        </a:ln>
                        <a:solidFill>
                          <a:schemeClr val="bg1"/>
                        </a:solidFill>
                        <a:effectLst>
                          <a:outerShdw blurRad="38100" dist="38100" dir="2700000" algn="tl">
                            <a:srgbClr val="000000">
                              <a:alpha val="43137"/>
                            </a:srgbClr>
                          </a:outerShdw>
                        </a:effectLst>
                      </a:endParaRPr>
                    </a:p>
                  </a:txBody>
                  <a:tcPr>
                    <a:solidFill>
                      <a:schemeClr val="accent2"/>
                    </a:solidFill>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Increment</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Product</a:t>
                      </a:r>
                      <a:r>
                        <a:rPr lang="en-US" sz="2800" b="1" kern="1200" dirty="0" smtClean="0">
                          <a:effectLst>
                            <a:outerShdw blurRad="38100" dist="38100" dir="2700000" algn="tl">
                              <a:srgbClr val="000000">
                                <a:alpha val="43137"/>
                              </a:srgbClr>
                            </a:outerShdw>
                          </a:effectLst>
                        </a:rPr>
                        <a:t> </a:t>
                      </a:r>
                      <a:r>
                        <a:rPr lang="en-US" sz="2800" b="1" kern="1200" dirty="0" smtClean="0">
                          <a:solidFill>
                            <a:schemeClr val="accent2"/>
                          </a:solidFill>
                          <a:effectLst>
                            <a:outerShdw blurRad="38100" dist="38100" dir="2700000" algn="tl">
                              <a:srgbClr val="000000">
                                <a:alpha val="43137"/>
                              </a:srgbClr>
                            </a:outerShdw>
                          </a:effectLst>
                        </a:rPr>
                        <a:t>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Sprint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0062326"/>
              </p:ext>
            </p:extLst>
          </p:nvPr>
        </p:nvGraphicFramePr>
        <p:xfrm>
          <a:off x="5993384" y="1976179"/>
          <a:ext cx="2362959" cy="3535680"/>
        </p:xfrm>
        <a:graphic>
          <a:graphicData uri="http://schemas.openxmlformats.org/drawingml/2006/table">
            <a:tbl>
              <a:tblPr firstRow="1" bandRow="1">
                <a:tableStyleId>{2D5ABB26-0587-4C30-8999-92F81FD0307C}</a:tableStyleId>
              </a:tblPr>
              <a:tblGrid>
                <a:gridCol w="2362959"/>
              </a:tblGrid>
              <a:tr h="458524">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Events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accent6"/>
                    </a:solidFill>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Spring Planning</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Daily</a:t>
                      </a:r>
                      <a:r>
                        <a:rPr lang="en-US" sz="2800" b="1" baseline="0" dirty="0" smtClean="0">
                          <a:solidFill>
                            <a:schemeClr val="accent6"/>
                          </a:solidFill>
                          <a:effectLst>
                            <a:outerShdw blurRad="38100" dist="38100" dir="2700000" algn="tl">
                              <a:srgbClr val="000000">
                                <a:alpha val="43137"/>
                              </a:srgbClr>
                            </a:outerShdw>
                          </a:effectLst>
                        </a:rPr>
                        <a:t> Scrum</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 Review</a:t>
                      </a:r>
                      <a:endParaRPr lang="en-US" sz="2800" b="1" dirty="0">
                        <a:solidFill>
                          <a:schemeClr val="accent6"/>
                        </a:solidFill>
                        <a:effectLst>
                          <a:outerShdw blurRad="38100" dist="38100" dir="2700000" algn="tl">
                            <a:srgbClr val="000000">
                              <a:alpha val="43137"/>
                            </a:srgbClr>
                          </a:outerShdw>
                        </a:effectLst>
                      </a:endParaRPr>
                    </a:p>
                  </a:txBody>
                  <a:tcPr/>
                </a:tc>
              </a:tr>
              <a:tr h="194962">
                <a:tc>
                  <a:txBody>
                    <a:bodyPr/>
                    <a:lstStyle/>
                    <a:p>
                      <a:r>
                        <a:rPr lang="en-US" sz="2800" b="1" dirty="0" smtClean="0">
                          <a:solidFill>
                            <a:schemeClr val="accent6"/>
                          </a:solidFill>
                          <a:effectLst>
                            <a:outerShdw blurRad="38100" dist="38100" dir="2700000" algn="tl">
                              <a:srgbClr val="000000">
                                <a:alpha val="43137"/>
                              </a:srgbClr>
                            </a:outerShdw>
                          </a:effectLst>
                        </a:rPr>
                        <a:t>Retrospective</a:t>
                      </a:r>
                      <a:endParaRPr lang="en-US" sz="2800" b="1" dirty="0">
                        <a:solidFill>
                          <a:schemeClr val="accent6"/>
                        </a:solidFill>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442100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sp>
        <p:nvSpPr>
          <p:cNvPr id="3" name="Content Placeholder 2"/>
          <p:cNvSpPr>
            <a:spLocks noGrp="1"/>
          </p:cNvSpPr>
          <p:nvPr>
            <p:ph idx="1"/>
          </p:nvPr>
        </p:nvSpPr>
        <p:spPr/>
        <p:txBody>
          <a:bodyPr/>
          <a:lstStyle/>
          <a:p>
            <a:pPr>
              <a:lnSpc>
                <a:spcPct val="100000"/>
              </a:lnSpc>
            </a:pPr>
            <a:r>
              <a:rPr lang="en-US" dirty="0"/>
              <a:t>Scrum teams consist of three </a:t>
            </a:r>
            <a:r>
              <a:rPr lang="en-US" dirty="0">
                <a:solidFill>
                  <a:schemeClr val="accent5">
                    <a:lumMod val="20000"/>
                    <a:lumOff val="80000"/>
                  </a:schemeClr>
                </a:solidFill>
              </a:rPr>
              <a:t>core roles </a:t>
            </a:r>
            <a:r>
              <a:rPr lang="en-US" dirty="0"/>
              <a:t>and a range of </a:t>
            </a:r>
            <a:r>
              <a:rPr lang="en-US" dirty="0">
                <a:solidFill>
                  <a:schemeClr val="accent5">
                    <a:lumMod val="20000"/>
                    <a:lumOff val="80000"/>
                  </a:schemeClr>
                </a:solidFill>
              </a:rPr>
              <a:t>ancillary </a:t>
            </a:r>
            <a:r>
              <a:rPr lang="en-US" dirty="0" smtClean="0">
                <a:solidFill>
                  <a:schemeClr val="accent5">
                    <a:lumMod val="20000"/>
                    <a:lumOff val="80000"/>
                  </a:schemeClr>
                </a:solidFill>
              </a:rPr>
              <a:t>roles</a:t>
            </a:r>
          </a:p>
          <a:p>
            <a:pPr marL="577850" lvl="1" indent="-220663">
              <a:lnSpc>
                <a:spcPct val="100000"/>
              </a:lnSpc>
            </a:pPr>
            <a:r>
              <a:rPr lang="en-US" dirty="0"/>
              <a:t>C</a:t>
            </a:r>
            <a:r>
              <a:rPr lang="en-US" dirty="0" smtClean="0"/>
              <a:t>ore </a:t>
            </a:r>
            <a:r>
              <a:rPr lang="en-US" dirty="0"/>
              <a:t>roles are often referred to </a:t>
            </a:r>
            <a:r>
              <a:rPr lang="en-US" dirty="0" smtClean="0"/>
              <a:t>as </a:t>
            </a:r>
            <a:r>
              <a:rPr lang="en-US" dirty="0" smtClean="0">
                <a:solidFill>
                  <a:schemeClr val="accent5">
                    <a:lumMod val="20000"/>
                    <a:lumOff val="80000"/>
                  </a:schemeClr>
                </a:solidFill>
              </a:rPr>
              <a:t>pigs</a:t>
            </a:r>
          </a:p>
          <a:p>
            <a:pPr marL="860425" lvl="2" indent="-211138">
              <a:lnSpc>
                <a:spcPct val="100000"/>
              </a:lnSpc>
            </a:pPr>
            <a:r>
              <a:rPr lang="en-US" dirty="0" smtClean="0"/>
              <a:t>They are fully committed to the project</a:t>
            </a:r>
          </a:p>
          <a:p>
            <a:pPr marL="577850" lvl="1" indent="-220663">
              <a:lnSpc>
                <a:spcPct val="100000"/>
              </a:lnSpc>
            </a:pPr>
            <a:r>
              <a:rPr lang="en-US" dirty="0"/>
              <a:t>A</a:t>
            </a:r>
            <a:r>
              <a:rPr lang="en-US" dirty="0" smtClean="0"/>
              <a:t>ncillary roles</a:t>
            </a:r>
            <a:r>
              <a:rPr lang="en-US" dirty="0"/>
              <a:t> are </a:t>
            </a:r>
            <a:r>
              <a:rPr lang="en-US" dirty="0" smtClean="0"/>
              <a:t>referred </a:t>
            </a:r>
            <a:r>
              <a:rPr lang="en-US" dirty="0"/>
              <a:t>as </a:t>
            </a:r>
            <a:r>
              <a:rPr lang="en-US" dirty="0" smtClean="0">
                <a:solidFill>
                  <a:schemeClr val="accent5">
                    <a:lumMod val="20000"/>
                    <a:lumOff val="80000"/>
                  </a:schemeClr>
                </a:solidFill>
              </a:rPr>
              <a:t>chickens</a:t>
            </a:r>
          </a:p>
          <a:p>
            <a:pPr marL="860425" lvl="2" indent="-211138">
              <a:lnSpc>
                <a:spcPct val="100000"/>
              </a:lnSpc>
            </a:pPr>
            <a:r>
              <a:rPr lang="en-US" dirty="0" smtClean="0"/>
              <a:t>No </a:t>
            </a:r>
            <a:r>
              <a:rPr lang="en-US" dirty="0"/>
              <a:t>formal role and infrequent involvement</a:t>
            </a:r>
          </a:p>
          <a:p>
            <a:pPr marL="577850" lvl="1" indent="-220663">
              <a:lnSpc>
                <a:spcPct val="100000"/>
              </a:lnSpc>
            </a:pPr>
            <a:r>
              <a:rPr lang="en-US" dirty="0" smtClean="0"/>
              <a:t>Came into being after </a:t>
            </a:r>
            <a:r>
              <a:rPr lang="en-US" dirty="0"/>
              <a:t>the story </a:t>
            </a:r>
            <a:r>
              <a:rPr lang="en-US" dirty="0">
                <a:solidFill>
                  <a:schemeClr val="accent5">
                    <a:lumMod val="20000"/>
                    <a:lumOff val="80000"/>
                  </a:schemeClr>
                </a:solidFill>
              </a:rPr>
              <a:t>The Chicken and the </a:t>
            </a:r>
            <a:r>
              <a:rPr lang="en-US" dirty="0" smtClean="0">
                <a:solidFill>
                  <a:schemeClr val="accent5">
                    <a:lumMod val="20000"/>
                    <a:lumOff val="80000"/>
                  </a:schemeClr>
                </a:solidFill>
              </a:rPr>
              <a:t>Pig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2150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1000" y="5181600"/>
            <a:ext cx="1682945" cy="1371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3223" y="2046514"/>
            <a:ext cx="1186068" cy="14913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0404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Roles</a:t>
            </a:r>
            <a:endParaRPr lang="en-US" dirty="0"/>
          </a:p>
        </p:txBody>
      </p:sp>
      <p:sp>
        <p:nvSpPr>
          <p:cNvPr id="10" name="Rounded Rectangle 9"/>
          <p:cNvSpPr/>
          <p:nvPr/>
        </p:nvSpPr>
        <p:spPr>
          <a:xfrm>
            <a:off x="2295795" y="1636420"/>
            <a:ext cx="2326933" cy="896611"/>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Product Owner</a:t>
            </a:r>
            <a:endParaRPr lang="en-US" sz="2400" b="1" dirty="0"/>
          </a:p>
        </p:txBody>
      </p:sp>
      <p:sp>
        <p:nvSpPr>
          <p:cNvPr id="11" name="Rounded Rectangle 10"/>
          <p:cNvSpPr/>
          <p:nvPr/>
        </p:nvSpPr>
        <p:spPr>
          <a:xfrm>
            <a:off x="2295795" y="2757304"/>
            <a:ext cx="2326933" cy="962526"/>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Development Team</a:t>
            </a:r>
          </a:p>
        </p:txBody>
      </p:sp>
      <p:sp>
        <p:nvSpPr>
          <p:cNvPr id="12" name="Rounded Rectangle 11"/>
          <p:cNvSpPr/>
          <p:nvPr/>
        </p:nvSpPr>
        <p:spPr>
          <a:xfrm>
            <a:off x="2295795" y="4035588"/>
            <a:ext cx="2326933" cy="996515"/>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Scrum Master</a:t>
            </a:r>
          </a:p>
        </p:txBody>
      </p:sp>
      <p:sp>
        <p:nvSpPr>
          <p:cNvPr id="17" name="Right Brace 16"/>
          <p:cNvSpPr/>
          <p:nvPr/>
        </p:nvSpPr>
        <p:spPr>
          <a:xfrm>
            <a:off x="4821712" y="2098464"/>
            <a:ext cx="443620" cy="2435382"/>
          </a:xfrm>
          <a:prstGeom prst="rightBrace">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48973" y="3131489"/>
            <a:ext cx="2015528" cy="461665"/>
          </a:xfrm>
          <a:prstGeom prst="rect">
            <a:avLst/>
          </a:prstGeom>
          <a:noFill/>
        </p:spPr>
        <p:txBody>
          <a:bodyPr wrap="square" rtlCol="0">
            <a:spAutoFit/>
          </a:bodyPr>
          <a:lstStyle/>
          <a:p>
            <a:r>
              <a:rPr lang="en-US" sz="2400" b="1" dirty="0" smtClean="0"/>
              <a:t>Scrum Team</a:t>
            </a:r>
            <a:endParaRPr lang="en-US" sz="2400" b="1" dirty="0"/>
          </a:p>
        </p:txBody>
      </p:sp>
    </p:spTree>
    <p:extLst>
      <p:ext uri="{BB962C8B-B14F-4D97-AF65-F5344CB8AC3E}">
        <p14:creationId xmlns:p14="http://schemas.microsoft.com/office/powerpoint/2010/main" val="499878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Core Roles</a:t>
            </a:r>
          </a:p>
        </p:txBody>
      </p:sp>
      <p:sp>
        <p:nvSpPr>
          <p:cNvPr id="3" name="Content Placeholder 2"/>
          <p:cNvSpPr>
            <a:spLocks noGrp="1"/>
          </p:cNvSpPr>
          <p:nvPr>
            <p:ph idx="1"/>
          </p:nvPr>
        </p:nvSpPr>
        <p:spPr/>
        <p:txBody>
          <a:bodyPr/>
          <a:lstStyle/>
          <a:p>
            <a:pPr>
              <a:lnSpc>
                <a:spcPct val="100000"/>
              </a:lnSpc>
            </a:pPr>
            <a:r>
              <a:rPr lang="en-US" dirty="0"/>
              <a:t>The core roles in Scrum teams are those </a:t>
            </a:r>
            <a:r>
              <a:rPr lang="en-US" dirty="0">
                <a:solidFill>
                  <a:schemeClr val="accent5">
                    <a:lumMod val="20000"/>
                    <a:lumOff val="80000"/>
                  </a:schemeClr>
                </a:solidFill>
              </a:rPr>
              <a:t>committed to the project </a:t>
            </a:r>
            <a:r>
              <a:rPr lang="en-US" dirty="0"/>
              <a:t>in the Scrum </a:t>
            </a:r>
            <a:r>
              <a:rPr lang="en-US" dirty="0" smtClean="0"/>
              <a:t>process</a:t>
            </a:r>
          </a:p>
          <a:p>
            <a:pPr lvl="1">
              <a:lnSpc>
                <a:spcPct val="100000"/>
              </a:lnSpc>
            </a:pPr>
            <a:r>
              <a:rPr lang="en-US" dirty="0"/>
              <a:t>T</a:t>
            </a:r>
            <a:r>
              <a:rPr lang="en-US" dirty="0" smtClean="0"/>
              <a:t>hey </a:t>
            </a:r>
            <a:r>
              <a:rPr lang="en-US" dirty="0"/>
              <a:t>are the ones </a:t>
            </a:r>
            <a:r>
              <a:rPr lang="en-US" dirty="0">
                <a:solidFill>
                  <a:schemeClr val="accent5">
                    <a:lumMod val="20000"/>
                    <a:lumOff val="80000"/>
                  </a:schemeClr>
                </a:solidFill>
              </a:rPr>
              <a:t>producing the product </a:t>
            </a:r>
            <a:r>
              <a:rPr lang="en-US" dirty="0"/>
              <a:t>(objective of the project</a:t>
            </a:r>
            <a:r>
              <a:rPr lang="en-US" dirty="0" smtClean="0"/>
              <a:t>)</a:t>
            </a:r>
          </a:p>
          <a:p>
            <a:pPr>
              <a:lnSpc>
                <a:spcPct val="100000"/>
              </a:lnSpc>
            </a:pPr>
            <a:r>
              <a:rPr lang="en-US" dirty="0" smtClean="0"/>
              <a:t>Scrum core roles</a:t>
            </a:r>
            <a:r>
              <a:rPr lang="en-US" dirty="0"/>
              <a:t>:</a:t>
            </a:r>
          </a:p>
          <a:p>
            <a:pPr lvl="1">
              <a:lnSpc>
                <a:spcPct val="100000"/>
              </a:lnSpc>
            </a:pPr>
            <a:r>
              <a:rPr lang="en-US" dirty="0">
                <a:solidFill>
                  <a:schemeClr val="accent5">
                    <a:lumMod val="20000"/>
                    <a:lumOff val="80000"/>
                  </a:schemeClr>
                </a:solidFill>
              </a:rPr>
              <a:t>Scrum Master </a:t>
            </a:r>
            <a:r>
              <a:rPr lang="en-US" dirty="0"/>
              <a:t>– maintains the Scrum processes</a:t>
            </a:r>
          </a:p>
          <a:p>
            <a:pPr lvl="1">
              <a:lnSpc>
                <a:spcPct val="100000"/>
              </a:lnSpc>
            </a:pPr>
            <a:r>
              <a:rPr lang="en-US" dirty="0">
                <a:solidFill>
                  <a:schemeClr val="accent5">
                    <a:lumMod val="20000"/>
                    <a:lumOff val="80000"/>
                  </a:schemeClr>
                </a:solidFill>
              </a:rPr>
              <a:t>Product Owner </a:t>
            </a:r>
            <a:r>
              <a:rPr lang="en-US" dirty="0"/>
              <a:t>– represents the stakeholders </a:t>
            </a:r>
          </a:p>
          <a:p>
            <a:pPr lvl="1">
              <a:lnSpc>
                <a:spcPct val="100000"/>
              </a:lnSpc>
            </a:pPr>
            <a:r>
              <a:rPr lang="en-US" dirty="0">
                <a:solidFill>
                  <a:schemeClr val="accent5">
                    <a:lumMod val="20000"/>
                    <a:lumOff val="80000"/>
                  </a:schemeClr>
                </a:solidFill>
              </a:rPr>
              <a:t>Team</a:t>
            </a:r>
            <a:r>
              <a:rPr lang="en-US" dirty="0"/>
              <a:t> – a group of about 7 </a:t>
            </a:r>
            <a:r>
              <a:rPr lang="en-US" dirty="0" smtClean="0"/>
              <a:t>people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3295029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a:t>
            </a:r>
            <a:endParaRPr lang="en-US" dirty="0"/>
          </a:p>
        </p:txBody>
      </p:sp>
      <p:sp>
        <p:nvSpPr>
          <p:cNvPr id="3" name="Content Placeholder 2"/>
          <p:cNvSpPr>
            <a:spLocks noGrp="1"/>
          </p:cNvSpPr>
          <p:nvPr>
            <p:ph idx="1"/>
          </p:nvPr>
        </p:nvSpPr>
        <p:spPr/>
        <p:txBody>
          <a:bodyPr/>
          <a:lstStyle/>
          <a:p>
            <a:pPr>
              <a:lnSpc>
                <a:spcPct val="100000"/>
              </a:lnSpc>
            </a:pPr>
            <a:r>
              <a:rPr lang="en-US" dirty="0"/>
              <a:t>Scrum is facilitated by a </a:t>
            </a:r>
            <a:r>
              <a:rPr lang="en-US" dirty="0" smtClean="0">
                <a:solidFill>
                  <a:schemeClr val="accent5">
                    <a:lumMod val="20000"/>
                    <a:lumOff val="80000"/>
                  </a:schemeClr>
                </a:solidFill>
              </a:rPr>
              <a:t>Scrum Master</a:t>
            </a:r>
            <a:endParaRPr lang="en-US" dirty="0" smtClean="0"/>
          </a:p>
          <a:p>
            <a:pPr>
              <a:lnSpc>
                <a:spcPct val="100000"/>
              </a:lnSpc>
            </a:pPr>
            <a:r>
              <a:rPr lang="en-US" dirty="0"/>
              <a:t>The </a:t>
            </a:r>
            <a:r>
              <a:rPr lang="en-US" dirty="0" smtClean="0"/>
              <a:t>Scrum Master </a:t>
            </a:r>
            <a:r>
              <a:rPr lang="en-US" dirty="0"/>
              <a:t>is </a:t>
            </a:r>
            <a:r>
              <a:rPr lang="en-US" dirty="0">
                <a:solidFill>
                  <a:schemeClr val="accent5">
                    <a:lumMod val="20000"/>
                    <a:lumOff val="80000"/>
                  </a:schemeClr>
                </a:solidFill>
              </a:rPr>
              <a:t>not the team leader </a:t>
            </a:r>
            <a:endParaRPr lang="en-US" dirty="0" smtClean="0">
              <a:solidFill>
                <a:schemeClr val="accent5">
                  <a:lumMod val="20000"/>
                  <a:lumOff val="80000"/>
                </a:schemeClr>
              </a:solidFill>
            </a:endParaRPr>
          </a:p>
          <a:p>
            <a:pPr>
              <a:lnSpc>
                <a:spcPct val="100000"/>
              </a:lnSpc>
            </a:pPr>
            <a:r>
              <a:rPr lang="en-US" dirty="0"/>
              <a:t>A</a:t>
            </a:r>
            <a:r>
              <a:rPr lang="en-US" dirty="0" smtClean="0"/>
              <a:t>cts </a:t>
            </a:r>
            <a:r>
              <a:rPr lang="en-US" dirty="0"/>
              <a:t>as a </a:t>
            </a:r>
            <a:r>
              <a:rPr lang="en-US" dirty="0">
                <a:solidFill>
                  <a:schemeClr val="accent5">
                    <a:lumMod val="20000"/>
                    <a:lumOff val="80000"/>
                  </a:schemeClr>
                </a:solidFill>
              </a:rPr>
              <a:t>buffer</a:t>
            </a:r>
            <a:r>
              <a:rPr lang="en-US" dirty="0"/>
              <a:t> between the team and any distracting </a:t>
            </a:r>
            <a:r>
              <a:rPr lang="en-US" dirty="0" smtClean="0"/>
              <a:t>influences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0" y="3614055"/>
            <a:ext cx="7772400" cy="273588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1193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a:t>
            </a:r>
            <a:r>
              <a:rPr lang="en-US" dirty="0" smtClean="0"/>
              <a:t>Master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Accountable </a:t>
            </a:r>
            <a:r>
              <a:rPr lang="en-US" dirty="0"/>
              <a:t>for removing </a:t>
            </a:r>
            <a:r>
              <a:rPr lang="en-US" dirty="0" smtClean="0"/>
              <a:t>impediments</a:t>
            </a:r>
          </a:p>
          <a:p>
            <a:pPr>
              <a:lnSpc>
                <a:spcPct val="100000"/>
              </a:lnSpc>
            </a:pPr>
            <a:r>
              <a:rPr lang="en-US" dirty="0" smtClean="0"/>
              <a:t>Enforcer </a:t>
            </a:r>
            <a:r>
              <a:rPr lang="en-US" dirty="0"/>
              <a:t>of </a:t>
            </a:r>
            <a:r>
              <a:rPr lang="en-US" dirty="0" smtClean="0"/>
              <a:t>rules</a:t>
            </a:r>
          </a:p>
          <a:p>
            <a:pPr>
              <a:lnSpc>
                <a:spcPct val="100000"/>
              </a:lnSpc>
            </a:pPr>
            <a:r>
              <a:rPr lang="en-US" dirty="0" smtClean="0"/>
              <a:t>Protects </a:t>
            </a:r>
            <a:r>
              <a:rPr lang="en-US" dirty="0"/>
              <a:t>the team and keep them focused on the tasks in </a:t>
            </a:r>
            <a:r>
              <a:rPr lang="en-US" dirty="0" smtClean="0"/>
              <a:t>hand</a:t>
            </a:r>
          </a:p>
          <a:p>
            <a:pPr>
              <a:lnSpc>
                <a:spcPct val="100000"/>
              </a:lnSpc>
            </a:pPr>
            <a:r>
              <a:rPr lang="en-US" dirty="0"/>
              <a:t>Also referred to as </a:t>
            </a:r>
            <a:r>
              <a:rPr lang="en-US" dirty="0">
                <a:solidFill>
                  <a:schemeClr val="accent5">
                    <a:lumMod val="20000"/>
                    <a:lumOff val="80000"/>
                  </a:schemeClr>
                </a:solidFill>
              </a:rPr>
              <a:t>servant-leader</a:t>
            </a:r>
            <a:endParaRPr lang="en-US" dirty="0" smtClean="0">
              <a:solidFill>
                <a:schemeClr val="accent5">
                  <a:lumMod val="20000"/>
                  <a:lumOff val="80000"/>
                </a:schemeClr>
              </a:solidFill>
            </a:endParaRP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294414"/>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40328" y="4084864"/>
            <a:ext cx="2847715" cy="2438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509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sp>
        <p:nvSpPr>
          <p:cNvPr id="3" name="Content Placeholder 2"/>
          <p:cNvSpPr>
            <a:spLocks noGrp="1"/>
          </p:cNvSpPr>
          <p:nvPr>
            <p:ph idx="1"/>
          </p:nvPr>
        </p:nvSpPr>
        <p:spPr/>
        <p:txBody>
          <a:bodyPr/>
          <a:lstStyle/>
          <a:p>
            <a:pPr>
              <a:lnSpc>
                <a:spcPct val="100000"/>
              </a:lnSpc>
            </a:pPr>
            <a:r>
              <a:rPr lang="en-US" dirty="0"/>
              <a:t>The Team is responsible for </a:t>
            </a:r>
            <a:r>
              <a:rPr lang="en-US" dirty="0">
                <a:solidFill>
                  <a:schemeClr val="accent5">
                    <a:lumMod val="20000"/>
                    <a:lumOff val="80000"/>
                  </a:schemeClr>
                </a:solidFill>
              </a:rPr>
              <a:t>delivering the </a:t>
            </a:r>
            <a:r>
              <a:rPr lang="en-US" dirty="0" smtClean="0">
                <a:solidFill>
                  <a:schemeClr val="accent5">
                    <a:lumMod val="20000"/>
                    <a:lumOff val="80000"/>
                  </a:schemeClr>
                </a:solidFill>
              </a:rPr>
              <a:t>product</a:t>
            </a:r>
          </a:p>
          <a:p>
            <a:pPr>
              <a:lnSpc>
                <a:spcPct val="100000"/>
              </a:lnSpc>
            </a:pPr>
            <a:r>
              <a:rPr lang="en-US" dirty="0"/>
              <a:t>T</a:t>
            </a:r>
            <a:r>
              <a:rPr lang="en-US" dirty="0" smtClean="0"/>
              <a:t>ypically </a:t>
            </a:r>
            <a:r>
              <a:rPr lang="en-US" dirty="0"/>
              <a:t>made up of </a:t>
            </a:r>
            <a:r>
              <a:rPr lang="en-US" dirty="0">
                <a:solidFill>
                  <a:schemeClr val="accent5">
                    <a:lumMod val="20000"/>
                    <a:lumOff val="80000"/>
                  </a:schemeClr>
                </a:solidFill>
              </a:rPr>
              <a:t>5–9 people </a:t>
            </a:r>
            <a:endParaRPr lang="en-US" dirty="0" smtClean="0">
              <a:solidFill>
                <a:schemeClr val="accent5">
                  <a:lumMod val="20000"/>
                  <a:lumOff val="80000"/>
                </a:schemeClr>
              </a:solidFill>
            </a:endParaRPr>
          </a:p>
          <a:p>
            <a:pPr lvl="1">
              <a:lnSpc>
                <a:spcPct val="100000"/>
              </a:lnSpc>
            </a:pPr>
            <a:r>
              <a:rPr lang="en-US" dirty="0" smtClean="0"/>
              <a:t>Team members have </a:t>
            </a:r>
            <a:r>
              <a:rPr lang="en-US" dirty="0" smtClean="0">
                <a:solidFill>
                  <a:schemeClr val="accent5">
                    <a:lumMod val="20000"/>
                    <a:lumOff val="80000"/>
                  </a:schemeClr>
                </a:solidFill>
              </a:rPr>
              <a:t>cross-functional </a:t>
            </a:r>
            <a:r>
              <a:rPr lang="en-US" dirty="0">
                <a:solidFill>
                  <a:schemeClr val="accent5">
                    <a:lumMod val="20000"/>
                    <a:lumOff val="80000"/>
                  </a:schemeClr>
                </a:solidFill>
              </a:rPr>
              <a:t>skills </a:t>
            </a:r>
            <a:endParaRPr lang="en-US" dirty="0" smtClean="0">
              <a:solidFill>
                <a:schemeClr val="accent5">
                  <a:lumMod val="20000"/>
                  <a:lumOff val="80000"/>
                </a:schemeClr>
              </a:solidFill>
            </a:endParaRPr>
          </a:p>
          <a:p>
            <a:pPr lvl="1">
              <a:lnSpc>
                <a:spcPct val="100000"/>
              </a:lnSpc>
            </a:pPr>
            <a:r>
              <a:rPr lang="en-US" dirty="0" smtClean="0"/>
              <a:t>The team does the </a:t>
            </a:r>
            <a:r>
              <a:rPr lang="en-US" dirty="0"/>
              <a:t>actual work </a:t>
            </a:r>
            <a:endParaRPr lang="en-US" dirty="0" smtClean="0"/>
          </a:p>
          <a:p>
            <a:pPr marL="865188" lvl="2" indent="-215900">
              <a:lnSpc>
                <a:spcPct val="100000"/>
              </a:lnSpc>
            </a:pPr>
            <a:r>
              <a:rPr lang="en-US" dirty="0"/>
              <a:t>A</a:t>
            </a:r>
            <a:r>
              <a:rPr lang="en-US" dirty="0" smtClean="0"/>
              <a:t>nalyze, </a:t>
            </a:r>
            <a:r>
              <a:rPr lang="en-US" dirty="0"/>
              <a:t>design, develop, </a:t>
            </a:r>
            <a:r>
              <a:rPr lang="en-US" dirty="0" smtClean="0"/>
              <a:t/>
            </a:r>
            <a:br>
              <a:rPr lang="en-US" dirty="0" smtClean="0"/>
            </a:br>
            <a:r>
              <a:rPr lang="en-US" dirty="0" smtClean="0"/>
              <a:t>test</a:t>
            </a:r>
            <a:r>
              <a:rPr lang="en-US" dirty="0"/>
              <a:t>, </a:t>
            </a:r>
            <a:r>
              <a:rPr lang="en-US" dirty="0" smtClean="0"/>
              <a:t>technical </a:t>
            </a:r>
            <a:r>
              <a:rPr lang="en-US" dirty="0"/>
              <a:t>communication, </a:t>
            </a:r>
            <a:r>
              <a:rPr lang="en-US" dirty="0" smtClean="0"/>
              <a:t/>
            </a:r>
            <a:br>
              <a:rPr lang="en-US" dirty="0" smtClean="0"/>
            </a:br>
            <a:r>
              <a:rPr lang="en-US" dirty="0" smtClean="0"/>
              <a:t>document</a:t>
            </a:r>
            <a:r>
              <a:rPr lang="en-US" dirty="0"/>
              <a:t>, etc</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pic>
        <p:nvPicPr>
          <p:cNvPr id="2560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19600"/>
            <a:ext cx="2641826" cy="1752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862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 (2)</a:t>
            </a:r>
            <a:endParaRPr lang="en-US" dirty="0"/>
          </a:p>
        </p:txBody>
      </p:sp>
      <p:sp>
        <p:nvSpPr>
          <p:cNvPr id="3" name="Content Placeholder 2"/>
          <p:cNvSpPr>
            <a:spLocks noGrp="1"/>
          </p:cNvSpPr>
          <p:nvPr>
            <p:ph idx="1"/>
          </p:nvPr>
        </p:nvSpPr>
        <p:spPr/>
        <p:txBody>
          <a:bodyPr/>
          <a:lstStyle/>
          <a:p>
            <a:pPr>
              <a:lnSpc>
                <a:spcPct val="100000"/>
              </a:lnSpc>
            </a:pPr>
            <a:r>
              <a:rPr lang="en-US" dirty="0"/>
              <a:t>Membership should change only between </a:t>
            </a:r>
            <a:r>
              <a:rPr lang="en-US" dirty="0" smtClean="0"/>
              <a:t>sprints</a:t>
            </a:r>
          </a:p>
          <a:p>
            <a:pPr>
              <a:lnSpc>
                <a:spcPct val="100000"/>
              </a:lnSpc>
            </a:pPr>
            <a:r>
              <a:rPr lang="en-US" dirty="0" smtClean="0"/>
              <a:t>It </a:t>
            </a:r>
            <a:r>
              <a:rPr lang="en-US" dirty="0"/>
              <a:t>is recommended that the Team be </a:t>
            </a:r>
            <a:r>
              <a:rPr lang="en-US" dirty="0">
                <a:solidFill>
                  <a:schemeClr val="accent5">
                    <a:lumMod val="20000"/>
                    <a:lumOff val="80000"/>
                  </a:schemeClr>
                </a:solidFill>
              </a:rPr>
              <a:t>self-organizing</a:t>
            </a:r>
            <a:r>
              <a:rPr lang="en-US" dirty="0"/>
              <a:t> and </a:t>
            </a:r>
            <a:r>
              <a:rPr lang="en-US" dirty="0" smtClean="0">
                <a:solidFill>
                  <a:schemeClr val="accent5">
                    <a:lumMod val="20000"/>
                    <a:lumOff val="80000"/>
                  </a:schemeClr>
                </a:solidFill>
              </a:rPr>
              <a:t>self-led</a:t>
            </a:r>
          </a:p>
          <a:p>
            <a:pPr lvl="1">
              <a:lnSpc>
                <a:spcPct val="100000"/>
              </a:lnSpc>
            </a:pPr>
            <a:r>
              <a:rPr lang="en-US" dirty="0" smtClean="0"/>
              <a:t>Although </a:t>
            </a:r>
            <a:r>
              <a:rPr lang="en-US" dirty="0"/>
              <a:t>often </a:t>
            </a:r>
            <a:r>
              <a:rPr lang="en-US" dirty="0" smtClean="0"/>
              <a:t>works </a:t>
            </a:r>
            <a:r>
              <a:rPr lang="en-US" dirty="0"/>
              <a:t>with </a:t>
            </a:r>
            <a:r>
              <a:rPr lang="en-US" dirty="0" smtClean="0"/>
              <a:t/>
            </a:r>
            <a:br>
              <a:rPr lang="en-US" dirty="0" smtClean="0"/>
            </a:br>
            <a:r>
              <a:rPr lang="en-US" dirty="0" smtClean="0"/>
              <a:t>some </a:t>
            </a:r>
            <a:r>
              <a:rPr lang="en-US" dirty="0"/>
              <a:t>form of project or team </a:t>
            </a:r>
            <a:r>
              <a:rPr lang="en-US" dirty="0" smtClean="0"/>
              <a:t/>
            </a:r>
            <a:br>
              <a:rPr lang="en-US" dirty="0" smtClean="0"/>
            </a:br>
            <a:r>
              <a:rPr lang="en-US" dirty="0" smtClean="0">
                <a:solidFill>
                  <a:schemeClr val="accent5">
                    <a:lumMod val="20000"/>
                    <a:lumOff val="80000"/>
                  </a:schemeClr>
                </a:solidFill>
              </a:rPr>
              <a:t>management</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19800" y="32004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31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5865" name="AutoShape 9"/>
          <p:cNvCxnSpPr>
            <a:cxnSpLocks noChangeShapeType="1"/>
          </p:cNvCxnSpPr>
          <p:nvPr/>
        </p:nvCxnSpPr>
        <p:spPr bwMode="auto">
          <a:xfrm>
            <a:off x="2471709" y="2538413"/>
            <a:ext cx="574466" cy="54202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p:cNvCxnSpPr>
          <p:nvPr/>
        </p:nvCxnSpPr>
        <p:spPr bwMode="auto">
          <a:xfrm>
            <a:off x="3596165" y="3403600"/>
            <a:ext cx="853579"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p:cNvCxnSpPr>
          <p:nvPr/>
        </p:nvCxnSpPr>
        <p:spPr bwMode="auto">
          <a:xfrm>
            <a:off x="5349094" y="4267200"/>
            <a:ext cx="604446"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p:cNvCxnSpPr>
          <p:nvPr/>
        </p:nvCxnSpPr>
        <p:spPr bwMode="auto">
          <a:xfrm>
            <a:off x="6618594" y="5130800"/>
            <a:ext cx="790058" cy="54202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58" name="Rectangle 2"/>
          <p:cNvSpPr>
            <a:spLocks noGrp="1" noChangeArrowheads="1"/>
          </p:cNvSpPr>
          <p:nvPr>
            <p:ph type="title"/>
          </p:nvPr>
        </p:nvSpPr>
        <p:spPr/>
        <p:txBody>
          <a:bodyPr/>
          <a:lstStyle/>
          <a:p>
            <a:r>
              <a:rPr lang="en-US" dirty="0"/>
              <a:t>The Waterfall Process</a:t>
            </a:r>
          </a:p>
        </p:txBody>
      </p:sp>
      <p:sp>
        <p:nvSpPr>
          <p:cNvPr id="505860" name="Rectangle 4"/>
          <p:cNvSpPr>
            <a:spLocks noChangeArrowheads="1"/>
          </p:cNvSpPr>
          <p:nvPr/>
        </p:nvSpPr>
        <p:spPr bwMode="auto">
          <a:xfrm>
            <a:off x="755650" y="2215247"/>
            <a:ext cx="1704313"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Requirements</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1" name="Rectangle 5"/>
          <p:cNvSpPr>
            <a:spLocks noChangeArrowheads="1"/>
          </p:cNvSpPr>
          <p:nvPr/>
        </p:nvSpPr>
        <p:spPr bwMode="auto">
          <a:xfrm>
            <a:off x="2484438" y="3080434"/>
            <a:ext cx="1099981"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Design</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2" name="Rectangle 6"/>
          <p:cNvSpPr>
            <a:spLocks noChangeArrowheads="1"/>
          </p:cNvSpPr>
          <p:nvPr/>
        </p:nvSpPr>
        <p:spPr bwMode="auto">
          <a:xfrm>
            <a:off x="3536950" y="3944034"/>
            <a:ext cx="1802096"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Implementation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(Coding)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3" name="Rectangle 7"/>
          <p:cNvSpPr>
            <a:spLocks noChangeArrowheads="1"/>
          </p:cNvSpPr>
          <p:nvPr/>
        </p:nvSpPr>
        <p:spPr bwMode="auto">
          <a:xfrm>
            <a:off x="5278438" y="4807634"/>
            <a:ext cx="1330108"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Verification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(Testing)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4" name="Rectangle 8"/>
          <p:cNvSpPr>
            <a:spLocks noChangeArrowheads="1"/>
          </p:cNvSpPr>
          <p:nvPr/>
        </p:nvSpPr>
        <p:spPr bwMode="auto">
          <a:xfrm>
            <a:off x="6588125" y="5672822"/>
            <a:ext cx="1620957"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Operation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(Maintenance)</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59" name="Rectangle 3"/>
          <p:cNvSpPr>
            <a:spLocks noGrp="1" noChangeArrowheads="1"/>
          </p:cNvSpPr>
          <p:nvPr>
            <p:ph type="body" idx="1"/>
          </p:nvPr>
        </p:nvSpPr>
        <p:spPr>
          <a:xfrm>
            <a:off x="446088" y="1268413"/>
            <a:ext cx="8199437" cy="612775"/>
          </a:xfrm>
        </p:spPr>
        <p:txBody>
          <a:bodyPr/>
          <a:lstStyle/>
          <a:p>
            <a:r>
              <a:rPr lang="en-US" dirty="0"/>
              <a:t>The waterfall development </a:t>
            </a:r>
            <a:r>
              <a:rPr lang="en-US" dirty="0" smtClean="0"/>
              <a:t>process</a:t>
            </a:r>
            <a:endParaRPr lang="en-US" dirty="0"/>
          </a:p>
        </p:txBody>
      </p:sp>
      <p:pic>
        <p:nvPicPr>
          <p:cNvPr id="17"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1524000"/>
            <a:ext cx="1218748" cy="1676400"/>
          </a:xfrm>
          <a:prstGeom prst="rect">
            <a:avLst/>
          </a:prstGeom>
          <a:noFill/>
          <a:ln>
            <a:noFill/>
          </a:ln>
          <a:effectLst>
            <a:glow rad="101600">
              <a:schemeClr val="tx1">
                <a:alpha val="40000"/>
              </a:schemeClr>
            </a:glow>
            <a:outerShdw dist="35921" dir="2700000" algn="ctr" rotWithShape="0">
              <a:schemeClr val="bg2"/>
            </a:outerShdw>
          </a:effectLst>
        </p:spPr>
      </p:pic>
      <p:pic>
        <p:nvPicPr>
          <p:cNvPr id="18" name="Picture 5" descr="Waterfall-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4683" y="4648200"/>
            <a:ext cx="1226517" cy="1684337"/>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8089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a:t>
            </a:r>
            <a:endParaRPr lang="en-US" dirty="0"/>
          </a:p>
        </p:txBody>
      </p:sp>
      <p:sp>
        <p:nvSpPr>
          <p:cNvPr id="3" name="Content Placeholder 2"/>
          <p:cNvSpPr>
            <a:spLocks noGrp="1"/>
          </p:cNvSpPr>
          <p:nvPr>
            <p:ph idx="1"/>
          </p:nvPr>
        </p:nvSpPr>
        <p:spPr/>
        <p:txBody>
          <a:bodyPr/>
          <a:lstStyle/>
          <a:p>
            <a:pPr>
              <a:lnSpc>
                <a:spcPct val="100000"/>
              </a:lnSpc>
            </a:pPr>
            <a:r>
              <a:rPr lang="en-US" dirty="0"/>
              <a:t>The Product Owner represents the </a:t>
            </a:r>
            <a:r>
              <a:rPr lang="en-US" dirty="0">
                <a:solidFill>
                  <a:schemeClr val="accent5">
                    <a:lumMod val="20000"/>
                    <a:lumOff val="80000"/>
                  </a:schemeClr>
                </a:solidFill>
              </a:rPr>
              <a:t>voice of the customer </a:t>
            </a:r>
            <a:endParaRPr lang="en-US" dirty="0" smtClean="0">
              <a:solidFill>
                <a:schemeClr val="accent5">
                  <a:lumMod val="20000"/>
                  <a:lumOff val="80000"/>
                </a:schemeClr>
              </a:solidFill>
            </a:endParaRPr>
          </a:p>
          <a:p>
            <a:pPr lvl="1">
              <a:lnSpc>
                <a:spcPct val="100000"/>
              </a:lnSpc>
            </a:pPr>
            <a:r>
              <a:rPr lang="en-US" dirty="0" smtClean="0"/>
              <a:t>He is </a:t>
            </a:r>
            <a:r>
              <a:rPr lang="en-US" dirty="0"/>
              <a:t>accountable for ensuring that the Team delivers value to the </a:t>
            </a:r>
            <a:r>
              <a:rPr lang="en-US" dirty="0" smtClean="0"/>
              <a:t>business</a:t>
            </a:r>
          </a:p>
          <a:p>
            <a:pPr>
              <a:lnSpc>
                <a:spcPct val="100000"/>
              </a:lnSpc>
            </a:pPr>
            <a:r>
              <a:rPr lang="en-US" dirty="0"/>
              <a:t>W</a:t>
            </a:r>
            <a:r>
              <a:rPr lang="en-US" dirty="0" smtClean="0"/>
              <a:t>rites </a:t>
            </a:r>
            <a:r>
              <a:rPr lang="en-US" dirty="0">
                <a:solidFill>
                  <a:schemeClr val="accent5">
                    <a:lumMod val="20000"/>
                    <a:lumOff val="80000"/>
                  </a:schemeClr>
                </a:solidFill>
              </a:rPr>
              <a:t>customer-centric items </a:t>
            </a:r>
            <a:r>
              <a:rPr lang="en-US" dirty="0"/>
              <a:t>(typically </a:t>
            </a:r>
            <a:r>
              <a:rPr lang="en-US" dirty="0">
                <a:solidFill>
                  <a:schemeClr val="accent5">
                    <a:lumMod val="20000"/>
                    <a:lumOff val="80000"/>
                  </a:schemeClr>
                </a:solidFill>
              </a:rPr>
              <a:t>user </a:t>
            </a:r>
            <a:r>
              <a:rPr lang="en-US" dirty="0" smtClean="0">
                <a:solidFill>
                  <a:schemeClr val="accent5">
                    <a:lumMod val="20000"/>
                    <a:lumOff val="80000"/>
                  </a:schemeClr>
                </a:solidFill>
              </a:rPr>
              <a:t>stories</a:t>
            </a:r>
            <a:r>
              <a:rPr lang="en-US" dirty="0" smtClean="0"/>
              <a:t>)</a:t>
            </a:r>
          </a:p>
          <a:p>
            <a:pPr lvl="1">
              <a:lnSpc>
                <a:spcPct val="100000"/>
              </a:lnSpc>
            </a:pPr>
            <a:r>
              <a:rPr lang="en-US" dirty="0"/>
              <a:t>P</a:t>
            </a:r>
            <a:r>
              <a:rPr lang="en-US" dirty="0" smtClean="0"/>
              <a:t>rioritizes </a:t>
            </a:r>
            <a:r>
              <a:rPr lang="en-US" dirty="0"/>
              <a:t>them, and adds them </a:t>
            </a:r>
            <a:r>
              <a:rPr lang="en-US" dirty="0" smtClean="0"/>
              <a:t/>
            </a:r>
            <a:br>
              <a:rPr lang="en-US" dirty="0" smtClean="0"/>
            </a:br>
            <a:r>
              <a:rPr lang="en-US" dirty="0" smtClean="0"/>
              <a:t>to </a:t>
            </a:r>
            <a:r>
              <a:rPr lang="en-US" dirty="0"/>
              <a:t>the product </a:t>
            </a:r>
            <a:r>
              <a:rPr lang="en-US" dirty="0" smtClean="0"/>
              <a:t>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2662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76999" y="4114800"/>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1236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Accepts </a:t>
            </a:r>
            <a:r>
              <a:rPr lang="en-US" dirty="0"/>
              <a:t>or </a:t>
            </a:r>
            <a:r>
              <a:rPr lang="en-US" dirty="0" smtClean="0"/>
              <a:t>rejects </a:t>
            </a:r>
            <a:r>
              <a:rPr lang="en-US" dirty="0"/>
              <a:t>work </a:t>
            </a:r>
            <a:r>
              <a:rPr lang="en-US" dirty="0" smtClean="0"/>
              <a:t>results</a:t>
            </a:r>
          </a:p>
          <a:p>
            <a:pPr>
              <a:lnSpc>
                <a:spcPct val="100000"/>
              </a:lnSpc>
            </a:pPr>
            <a:r>
              <a:rPr lang="en-US" dirty="0" smtClean="0"/>
              <a:t>Scrum </a:t>
            </a:r>
            <a:r>
              <a:rPr lang="en-US" dirty="0"/>
              <a:t>teams should have </a:t>
            </a:r>
            <a:r>
              <a:rPr lang="en-US" dirty="0">
                <a:solidFill>
                  <a:schemeClr val="accent5">
                    <a:lumMod val="20000"/>
                    <a:lumOff val="80000"/>
                  </a:schemeClr>
                </a:solidFill>
              </a:rPr>
              <a:t>one</a:t>
            </a:r>
            <a:r>
              <a:rPr lang="en-US" dirty="0"/>
              <a:t> Product </a:t>
            </a:r>
            <a:r>
              <a:rPr lang="en-US" dirty="0" smtClean="0"/>
              <a:t>Owner</a:t>
            </a:r>
          </a:p>
          <a:p>
            <a:pPr lvl="1">
              <a:lnSpc>
                <a:spcPct val="100000"/>
              </a:lnSpc>
            </a:pPr>
            <a:r>
              <a:rPr lang="en-US" dirty="0" smtClean="0"/>
              <a:t>The product owner also can </a:t>
            </a:r>
            <a:r>
              <a:rPr lang="en-US" dirty="0"/>
              <a:t>be a </a:t>
            </a:r>
            <a:r>
              <a:rPr lang="en-US" dirty="0">
                <a:solidFill>
                  <a:schemeClr val="accent5">
                    <a:lumMod val="20000"/>
                    <a:lumOff val="80000"/>
                  </a:schemeClr>
                </a:solidFill>
              </a:rPr>
              <a:t>member</a:t>
            </a:r>
            <a:r>
              <a:rPr lang="en-US" dirty="0"/>
              <a:t> of the Development </a:t>
            </a:r>
            <a:r>
              <a:rPr lang="en-US" dirty="0" smtClean="0"/>
              <a:t>Team</a:t>
            </a:r>
          </a:p>
          <a:p>
            <a:pPr lvl="1">
              <a:lnSpc>
                <a:spcPct val="100000"/>
              </a:lnSpc>
            </a:pPr>
            <a:r>
              <a:rPr lang="en-US" dirty="0"/>
              <a:t>I</a:t>
            </a:r>
            <a:r>
              <a:rPr lang="en-US" dirty="0" smtClean="0"/>
              <a:t>t </a:t>
            </a:r>
            <a:r>
              <a:rPr lang="en-US" dirty="0"/>
              <a:t>is </a:t>
            </a:r>
            <a:r>
              <a:rPr lang="en-US" dirty="0" smtClean="0"/>
              <a:t>not recommended this role to be </a:t>
            </a:r>
            <a:r>
              <a:rPr lang="en-US" dirty="0"/>
              <a:t>combined with that of </a:t>
            </a:r>
            <a:r>
              <a:rPr lang="en-US" dirty="0" smtClean="0">
                <a:solidFill>
                  <a:schemeClr val="accent5">
                    <a:lumMod val="20000"/>
                    <a:lumOff val="80000"/>
                  </a:schemeClr>
                </a:solidFill>
              </a:rPr>
              <a:t>Scrum Master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27656" name="Picture 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10199" y="4045470"/>
            <a:ext cx="2895601" cy="281253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765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a:t>
            </a:r>
            <a:endParaRPr lang="en-US" dirty="0"/>
          </a:p>
        </p:txBody>
      </p:sp>
      <p:sp>
        <p:nvSpPr>
          <p:cNvPr id="3" name="Content Placeholder 2"/>
          <p:cNvSpPr>
            <a:spLocks noGrp="1"/>
          </p:cNvSpPr>
          <p:nvPr>
            <p:ph idx="1"/>
          </p:nvPr>
        </p:nvSpPr>
        <p:spPr/>
        <p:txBody>
          <a:bodyPr/>
          <a:lstStyle/>
          <a:p>
            <a:pPr>
              <a:lnSpc>
                <a:spcPct val="100000"/>
              </a:lnSpc>
            </a:pPr>
            <a:r>
              <a:rPr lang="en-US" dirty="0"/>
              <a:t>Stakeholders (customers, vendors)</a:t>
            </a:r>
          </a:p>
          <a:p>
            <a:pPr lvl="1">
              <a:lnSpc>
                <a:spcPct val="100000"/>
              </a:lnSpc>
            </a:pPr>
            <a:r>
              <a:rPr lang="en-US" dirty="0"/>
              <a:t>T</a:t>
            </a:r>
            <a:r>
              <a:rPr lang="en-US" dirty="0" smtClean="0"/>
              <a:t>he </a:t>
            </a:r>
            <a:r>
              <a:rPr lang="en-US" dirty="0"/>
              <a:t>people who </a:t>
            </a:r>
            <a:r>
              <a:rPr lang="en-US" dirty="0">
                <a:solidFill>
                  <a:schemeClr val="accent5">
                    <a:lumMod val="20000"/>
                    <a:lumOff val="80000"/>
                  </a:schemeClr>
                </a:solidFill>
              </a:rPr>
              <a:t>enable the </a:t>
            </a:r>
            <a:r>
              <a:rPr lang="en-US" dirty="0" smtClean="0">
                <a:solidFill>
                  <a:schemeClr val="accent5">
                    <a:lumMod val="20000"/>
                    <a:lumOff val="80000"/>
                  </a:schemeClr>
                </a:solidFill>
              </a:rPr>
              <a:t>project</a:t>
            </a:r>
          </a:p>
          <a:p>
            <a:pPr lvl="1">
              <a:lnSpc>
                <a:spcPct val="100000"/>
              </a:lnSpc>
            </a:pPr>
            <a:r>
              <a:rPr lang="en-US" dirty="0"/>
              <a:t>F</a:t>
            </a:r>
            <a:r>
              <a:rPr lang="en-US" dirty="0" smtClean="0"/>
              <a:t>or them the </a:t>
            </a:r>
            <a:r>
              <a:rPr lang="en-US" dirty="0"/>
              <a:t>project will produce the agreed-upon </a:t>
            </a:r>
            <a:r>
              <a:rPr lang="en-US" dirty="0" smtClean="0">
                <a:solidFill>
                  <a:schemeClr val="accent5">
                    <a:lumMod val="20000"/>
                    <a:lumOff val="80000"/>
                  </a:schemeClr>
                </a:solidFill>
              </a:rPr>
              <a:t>benefits</a:t>
            </a:r>
            <a:r>
              <a:rPr lang="en-US" dirty="0" smtClean="0"/>
              <a:t>, </a:t>
            </a:r>
            <a:r>
              <a:rPr lang="en-US" dirty="0"/>
              <a:t>which justify its </a:t>
            </a:r>
            <a:r>
              <a:rPr lang="en-US" dirty="0" smtClean="0"/>
              <a:t>production</a:t>
            </a:r>
          </a:p>
          <a:p>
            <a:pPr lvl="1">
              <a:lnSpc>
                <a:spcPct val="100000"/>
              </a:lnSpc>
            </a:pPr>
            <a:r>
              <a:rPr lang="en-US" dirty="0"/>
              <a:t>D</a:t>
            </a:r>
            <a:r>
              <a:rPr lang="en-US" dirty="0" smtClean="0"/>
              <a:t>irectly </a:t>
            </a:r>
            <a:r>
              <a:rPr lang="en-US" dirty="0"/>
              <a:t>involved </a:t>
            </a:r>
            <a:r>
              <a:rPr lang="en-US" dirty="0" smtClean="0"/>
              <a:t>only in </a:t>
            </a:r>
            <a:r>
              <a:rPr lang="en-US" dirty="0"/>
              <a:t>the process during the sprint </a:t>
            </a:r>
            <a:r>
              <a:rPr lang="en-US" dirty="0" smtClean="0"/>
              <a:t>reviews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34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114800"/>
            <a:ext cx="2133600" cy="24451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724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(2)  </a:t>
            </a:r>
            <a:endParaRPr lang="en-US" dirty="0"/>
          </a:p>
        </p:txBody>
      </p:sp>
      <p:sp>
        <p:nvSpPr>
          <p:cNvPr id="3" name="Content Placeholder 2"/>
          <p:cNvSpPr>
            <a:spLocks noGrp="1"/>
          </p:cNvSpPr>
          <p:nvPr>
            <p:ph idx="1"/>
          </p:nvPr>
        </p:nvSpPr>
        <p:spPr/>
        <p:txBody>
          <a:bodyPr/>
          <a:lstStyle/>
          <a:p>
            <a:pPr>
              <a:lnSpc>
                <a:spcPct val="100000"/>
              </a:lnSpc>
            </a:pPr>
            <a:r>
              <a:rPr lang="en-US" dirty="0" smtClean="0"/>
              <a:t>Managers </a:t>
            </a:r>
            <a:r>
              <a:rPr lang="en-US" dirty="0"/>
              <a:t>(including Project Managers)</a:t>
            </a:r>
          </a:p>
          <a:p>
            <a:pPr lvl="1">
              <a:lnSpc>
                <a:spcPct val="100000"/>
              </a:lnSpc>
            </a:pPr>
            <a:r>
              <a:rPr lang="en-US" sz="2800" dirty="0"/>
              <a:t>People who will set up the environment for product </a:t>
            </a:r>
            <a:r>
              <a:rPr lang="en-US" sz="2800" dirty="0" smtClean="0"/>
              <a:t>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a:t>
            </a:r>
            <a:r>
              <a:rPr lang="en-US" sz="2800" dirty="0" smtClean="0"/>
              <a:t>person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5619749"/>
            <a:ext cx="2514600" cy="10191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934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Process Framework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1026" name="Picture 2" descr="http://upload.wikimedia.org/wikipedia/commons/d/d1/ScrumLargeLabelled.png"/>
          <p:cNvPicPr>
            <a:picLocks noChangeAspect="1" noChangeArrowheads="1"/>
          </p:cNvPicPr>
          <p:nvPr/>
        </p:nvPicPr>
        <p:blipFill>
          <a:blip r:embed="rId2" cstate="screen">
            <a:lum contrast="10000"/>
            <a:extLst>
              <a:ext uri="{28A0092B-C50C-407E-A947-70E740481C1C}">
                <a14:useLocalDpi xmlns:a14="http://schemas.microsoft.com/office/drawing/2010/main"/>
              </a:ext>
            </a:extLst>
          </a:blip>
          <a:srcRect l="-1001" t="-6469" r="-1126" b="-5660"/>
          <a:stretch>
            <a:fillRect/>
          </a:stretch>
        </p:blipFill>
        <p:spPr bwMode="auto">
          <a:xfrm>
            <a:off x="609600" y="1371600"/>
            <a:ext cx="7924800" cy="4876800"/>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100430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Terminology</a:t>
            </a:r>
            <a:endParaRPr lang="en-US" dirty="0"/>
          </a:p>
        </p:txBody>
      </p:sp>
      <p:sp>
        <p:nvSpPr>
          <p:cNvPr id="3" name="Content Placeholder 2"/>
          <p:cNvSpPr>
            <a:spLocks noGrp="1"/>
          </p:cNvSpPr>
          <p:nvPr>
            <p:ph idx="1"/>
          </p:nvPr>
        </p:nvSpPr>
        <p:spPr>
          <a:xfrm>
            <a:off x="228600" y="990600"/>
            <a:ext cx="8686800" cy="5410200"/>
          </a:xfrm>
        </p:spPr>
        <p:txBody>
          <a:bodyPr/>
          <a:lstStyle/>
          <a:p>
            <a:pPr>
              <a:lnSpc>
                <a:spcPct val="100000"/>
              </a:lnSpc>
            </a:pPr>
            <a:r>
              <a:rPr lang="en-US" dirty="0" smtClean="0">
                <a:solidFill>
                  <a:schemeClr val="accent5">
                    <a:lumMod val="20000"/>
                    <a:lumOff val="80000"/>
                  </a:schemeClr>
                </a:solidFill>
              </a:rPr>
              <a:t>Sprint/Iteration</a:t>
            </a:r>
          </a:p>
          <a:p>
            <a:pPr marL="577850" lvl="1" indent="-220663">
              <a:lnSpc>
                <a:spcPct val="100000"/>
              </a:lnSpc>
            </a:pPr>
            <a:r>
              <a:rPr lang="en-US" dirty="0" smtClean="0"/>
              <a:t>An iteration in the						 Scrum development</a:t>
            </a:r>
          </a:p>
          <a:p>
            <a:pPr marL="577850" lvl="1" indent="-220663">
              <a:lnSpc>
                <a:spcPct val="100000"/>
              </a:lnSpc>
            </a:pPr>
            <a:r>
              <a:rPr lang="en-US" dirty="0" smtClean="0"/>
              <a:t>Usually two to four weeks</a:t>
            </a:r>
          </a:p>
          <a:p>
            <a:pPr>
              <a:lnSpc>
                <a:spcPct val="100000"/>
              </a:lnSpc>
            </a:pPr>
            <a:r>
              <a:rPr lang="en-US" dirty="0" smtClean="0">
                <a:solidFill>
                  <a:schemeClr val="accent5">
                    <a:lumMod val="20000"/>
                    <a:lumOff val="80000"/>
                  </a:schemeClr>
                </a:solidFill>
              </a:rPr>
              <a:t>Backlog</a:t>
            </a:r>
          </a:p>
          <a:p>
            <a:pPr marL="577850" lvl="1" indent="-220663">
              <a:lnSpc>
                <a:spcPct val="100000"/>
              </a:lnSpc>
              <a:tabLst>
                <a:tab pos="511175" algn="l"/>
              </a:tabLst>
            </a:pPr>
            <a:r>
              <a:rPr lang="en-US" dirty="0" smtClean="0"/>
              <a:t>All features that have to be developed represented in User Story format</a:t>
            </a:r>
          </a:p>
          <a:p>
            <a:pPr>
              <a:lnSpc>
                <a:spcPct val="100000"/>
              </a:lnSpc>
            </a:pPr>
            <a:r>
              <a:rPr lang="en-US" dirty="0" smtClean="0">
                <a:solidFill>
                  <a:schemeClr val="accent5">
                    <a:lumMod val="20000"/>
                    <a:lumOff val="80000"/>
                  </a:schemeClr>
                </a:solidFill>
              </a:rPr>
              <a:t>Burn down chart (</a:t>
            </a:r>
            <a:r>
              <a:rPr lang="en-US" dirty="0" smtClean="0"/>
              <a:t>Release and Sprint) </a:t>
            </a: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1143000"/>
            <a:ext cx="4057650" cy="1324479"/>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095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3" name="Content Placeholder 2"/>
          <p:cNvSpPr>
            <a:spLocks noGrp="1"/>
          </p:cNvSpPr>
          <p:nvPr>
            <p:ph idx="1"/>
          </p:nvPr>
        </p:nvSpPr>
        <p:spPr/>
        <p:txBody>
          <a:bodyPr/>
          <a:lstStyle/>
          <a:p>
            <a:pPr>
              <a:lnSpc>
                <a:spcPct val="100000"/>
              </a:lnSpc>
            </a:pPr>
            <a:r>
              <a:rPr lang="en-US" dirty="0" smtClean="0"/>
              <a:t>A </a:t>
            </a:r>
            <a:r>
              <a:rPr lang="en-US" dirty="0" smtClean="0">
                <a:solidFill>
                  <a:schemeClr val="accent5">
                    <a:lumMod val="20000"/>
                    <a:lumOff val="80000"/>
                  </a:schemeClr>
                </a:solidFill>
              </a:rPr>
              <a:t>high-level </a:t>
            </a:r>
            <a:r>
              <a:rPr lang="en-US" dirty="0">
                <a:solidFill>
                  <a:schemeClr val="accent5">
                    <a:lumMod val="20000"/>
                    <a:lumOff val="80000"/>
                  </a:schemeClr>
                </a:solidFill>
              </a:rPr>
              <a:t>list </a:t>
            </a:r>
            <a:r>
              <a:rPr lang="en-US" dirty="0" smtClean="0"/>
              <a:t>with broad </a:t>
            </a:r>
            <a:r>
              <a:rPr lang="en-US" dirty="0"/>
              <a:t>descriptions of all </a:t>
            </a:r>
            <a:r>
              <a:rPr lang="en-US" dirty="0">
                <a:solidFill>
                  <a:schemeClr val="accent5">
                    <a:lumMod val="20000"/>
                    <a:lumOff val="80000"/>
                  </a:schemeClr>
                </a:solidFill>
              </a:rPr>
              <a:t>potential </a:t>
            </a:r>
            <a:r>
              <a:rPr lang="en-US" dirty="0" smtClean="0">
                <a:solidFill>
                  <a:schemeClr val="accent5">
                    <a:lumMod val="20000"/>
                    <a:lumOff val="80000"/>
                  </a:schemeClr>
                </a:solidFill>
              </a:rPr>
              <a:t>features for the product </a:t>
            </a:r>
            <a:r>
              <a:rPr lang="en-US" dirty="0">
                <a:solidFill>
                  <a:schemeClr val="accent5">
                    <a:lumMod val="20000"/>
                    <a:lumOff val="80000"/>
                  </a:schemeClr>
                </a:solidFill>
              </a:rPr>
              <a:t>(backlog items)</a:t>
            </a:r>
          </a:p>
          <a:p>
            <a:pPr>
              <a:lnSpc>
                <a:spcPct val="100000"/>
              </a:lnSpc>
            </a:pPr>
            <a:r>
              <a:rPr lang="en-US" dirty="0"/>
              <a:t>M</a:t>
            </a:r>
            <a:r>
              <a:rPr lang="en-US" dirty="0" smtClean="0"/>
              <a:t>aintained </a:t>
            </a:r>
            <a:r>
              <a:rPr lang="en-US" dirty="0"/>
              <a:t>throughout the entire </a:t>
            </a:r>
            <a:r>
              <a:rPr lang="en-US" dirty="0" smtClean="0"/>
              <a:t>project</a:t>
            </a:r>
          </a:p>
          <a:p>
            <a:pPr>
              <a:lnSpc>
                <a:spcPct val="100000"/>
              </a:lnSpc>
            </a:pPr>
            <a:r>
              <a:rPr lang="en-US" dirty="0">
                <a:solidFill>
                  <a:schemeClr val="accent5">
                    <a:lumMod val="20000"/>
                    <a:lumOff val="80000"/>
                  </a:schemeClr>
                </a:solidFill>
              </a:rPr>
              <a:t>Prioritized</a:t>
            </a:r>
            <a:r>
              <a:rPr lang="en-US" dirty="0"/>
              <a:t> by the product owner</a:t>
            </a:r>
          </a:p>
          <a:p>
            <a:pPr>
              <a:lnSpc>
                <a:spcPct val="100000"/>
              </a:lnSpc>
            </a:pPr>
            <a:r>
              <a:rPr lang="en-US" dirty="0" smtClean="0"/>
              <a:t>Open </a:t>
            </a:r>
            <a:r>
              <a:rPr lang="en-US" dirty="0"/>
              <a:t>and </a:t>
            </a:r>
            <a:r>
              <a:rPr lang="en-US" dirty="0" smtClean="0"/>
              <a:t>editable</a:t>
            </a:r>
          </a:p>
          <a:p>
            <a:pPr>
              <a:lnSpc>
                <a:spcPct val="100000"/>
              </a:lnSpc>
            </a:pPr>
            <a:r>
              <a:rPr lang="en-US" dirty="0" smtClean="0"/>
              <a:t>In terms of years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3785"/>
          <a:stretch/>
        </p:blipFill>
        <p:spPr bwMode="auto">
          <a:xfrm>
            <a:off x="4038600" y="4419600"/>
            <a:ext cx="4495800" cy="1790131"/>
          </a:xfrm>
          <a:prstGeom prst="rect">
            <a:avLst/>
          </a:prstGeom>
          <a:noFill/>
          <a:ln w="9525">
            <a:noFill/>
            <a:miter lim="800000"/>
            <a:headEnd/>
            <a:tailEnd/>
          </a:ln>
        </p:spPr>
      </p:pic>
      <p:cxnSp>
        <p:nvCxnSpPr>
          <p:cNvPr id="7" name="Straight Arrow Connector 6"/>
          <p:cNvCxnSpPr/>
          <p:nvPr/>
        </p:nvCxnSpPr>
        <p:spPr>
          <a:xfrm>
            <a:off x="2717800" y="5609771"/>
            <a:ext cx="1905000" cy="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36600" y="5105399"/>
            <a:ext cx="1981200" cy="109492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product backlog</a:t>
            </a:r>
            <a:endParaRPr lang="en-US" dirty="0">
              <a:solidFill>
                <a:schemeClr val="bg1"/>
              </a:solidFill>
            </a:endParaRPr>
          </a:p>
        </p:txBody>
      </p:sp>
    </p:spTree>
    <p:extLst>
      <p:ext uri="{BB962C8B-B14F-4D97-AF65-F5344CB8AC3E}">
        <p14:creationId xmlns:p14="http://schemas.microsoft.com/office/powerpoint/2010/main" val="35756105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a:t>
            </a:r>
            <a:r>
              <a:rPr lang="en-US" dirty="0"/>
              <a:t>P</a:t>
            </a:r>
            <a:r>
              <a:rPr lang="en-US" dirty="0" smtClean="0"/>
              <a:t>roduct </a:t>
            </a:r>
            <a:r>
              <a:rPr lang="en-US" dirty="0"/>
              <a:t>B</a:t>
            </a:r>
            <a:r>
              <a:rPr lang="en-US" dirty="0" smtClean="0"/>
              <a:t>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graphicFrame>
        <p:nvGraphicFramePr>
          <p:cNvPr id="8" name="Group 134"/>
          <p:cNvGraphicFramePr>
            <a:graphicFrameLocks/>
          </p:cNvGraphicFramePr>
          <p:nvPr>
            <p:extLst>
              <p:ext uri="{D42A27DB-BD31-4B8C-83A1-F6EECF244321}">
                <p14:modId xmlns:p14="http://schemas.microsoft.com/office/powerpoint/2010/main" val="884558633"/>
              </p:ext>
            </p:extLst>
          </p:nvPr>
        </p:nvGraphicFramePr>
        <p:xfrm>
          <a:off x="504031" y="1143000"/>
          <a:ext cx="8135938" cy="5309134"/>
        </p:xfrm>
        <a:graphic>
          <a:graphicData uri="http://schemas.openxmlformats.org/drawingml/2006/table">
            <a:tbl>
              <a:tblPr/>
              <a:tblGrid>
                <a:gridCol w="6270625"/>
                <a:gridCol w="1865313"/>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Estimate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Allow a guest to make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cancel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change the dates of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hotel employee, I can run RevPAR reports (revenue-per-available-room)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Improve exception handling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34</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697894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6">
                    <a:lumMod val="20000"/>
                    <a:lumOff val="80000"/>
                  </a:schemeClr>
                </a:solidFill>
              </a:rPr>
              <a:t>Limited set </a:t>
            </a:r>
            <a:r>
              <a:rPr lang="en-US" dirty="0" smtClean="0"/>
              <a:t>of items from the Product Backlog that should be developed for a given </a:t>
            </a:r>
            <a:r>
              <a:rPr lang="en-US" dirty="0" smtClean="0">
                <a:solidFill>
                  <a:schemeClr val="accent6">
                    <a:lumMod val="20000"/>
                    <a:lumOff val="80000"/>
                  </a:schemeClr>
                </a:solidFill>
              </a:rPr>
              <a:t>release</a:t>
            </a:r>
            <a:endParaRPr lang="en-US" dirty="0">
              <a:solidFill>
                <a:schemeClr val="accent6">
                  <a:lumMod val="20000"/>
                  <a:lumOff val="80000"/>
                </a:schemeClr>
              </a:solidFill>
            </a:endParaRPr>
          </a:p>
          <a:p>
            <a:pPr>
              <a:lnSpc>
                <a:spcPct val="100000"/>
              </a:lnSpc>
            </a:pPr>
            <a:r>
              <a:rPr lang="en-US" dirty="0" smtClean="0"/>
              <a:t>Focused to specific </a:t>
            </a:r>
            <a:r>
              <a:rPr lang="en-US" dirty="0" smtClean="0">
                <a:solidFill>
                  <a:schemeClr val="accent6">
                    <a:lumMod val="20000"/>
                    <a:lumOff val="80000"/>
                  </a:schemeClr>
                </a:solidFill>
              </a:rPr>
              <a:t>goals</a:t>
            </a:r>
            <a:r>
              <a:rPr lang="en-US" dirty="0" smtClean="0"/>
              <a:t> identified for a specific </a:t>
            </a:r>
            <a:r>
              <a:rPr lang="en-US" dirty="0" smtClean="0">
                <a:solidFill>
                  <a:schemeClr val="accent6">
                    <a:lumMod val="20000"/>
                    <a:lumOff val="80000"/>
                  </a:schemeClr>
                </a:solidFill>
              </a:rPr>
              <a:t>time-frame</a:t>
            </a:r>
          </a:p>
          <a:p>
            <a:pPr>
              <a:lnSpc>
                <a:spcPct val="100000"/>
              </a:lnSpc>
            </a:pPr>
            <a:r>
              <a:rPr lang="en-US" dirty="0" smtClean="0">
                <a:solidFill>
                  <a:schemeClr val="accent5">
                    <a:lumMod val="20000"/>
                    <a:lumOff val="80000"/>
                  </a:schemeClr>
                </a:solidFill>
              </a:rPr>
              <a:t>Reprioritized</a:t>
            </a:r>
            <a:r>
              <a:rPr lang="en-US" dirty="0" smtClean="0"/>
              <a:t> </a:t>
            </a:r>
            <a:r>
              <a:rPr lang="en-US" dirty="0"/>
              <a:t>by the product owner</a:t>
            </a:r>
          </a:p>
          <a:p>
            <a:pPr>
              <a:lnSpc>
                <a:spcPct val="100000"/>
              </a:lnSpc>
            </a:pPr>
            <a:r>
              <a:rPr lang="en-US" dirty="0" smtClean="0"/>
              <a:t>All items estimated at </a:t>
            </a:r>
            <a:r>
              <a:rPr lang="en-US" dirty="0" smtClean="0">
                <a:solidFill>
                  <a:schemeClr val="accent5">
                    <a:lumMod val="20000"/>
                    <a:lumOff val="80000"/>
                  </a:schemeClr>
                </a:solidFill>
              </a:rPr>
              <a:t>high level</a:t>
            </a:r>
            <a:r>
              <a:rPr lang="en-US" dirty="0" smtClean="0"/>
              <a:t> (story points)</a:t>
            </a:r>
          </a:p>
          <a:p>
            <a:pPr>
              <a:lnSpc>
                <a:spcPct val="100000"/>
              </a:lnSpc>
            </a:pPr>
            <a:r>
              <a:rPr lang="en-US" dirty="0" smtClean="0"/>
              <a:t>In terms of months</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1026" name="Picture 2" descr="C:\Users\borisova\Desktop\release back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714901"/>
            <a:ext cx="2981325" cy="19144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893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list of </a:t>
            </a:r>
            <a:r>
              <a:rPr lang="en-US" dirty="0">
                <a:solidFill>
                  <a:schemeClr val="accent5">
                    <a:lumMod val="20000"/>
                    <a:lumOff val="80000"/>
                  </a:schemeClr>
                </a:solidFill>
              </a:rPr>
              <a:t>work</a:t>
            </a:r>
            <a:r>
              <a:rPr lang="en-US" dirty="0"/>
              <a:t> the team must address during the next </a:t>
            </a:r>
            <a:r>
              <a:rPr lang="en-US" dirty="0" smtClean="0"/>
              <a:t>sprint</a:t>
            </a:r>
          </a:p>
          <a:p>
            <a:pPr>
              <a:lnSpc>
                <a:spcPct val="100000"/>
              </a:lnSpc>
            </a:pPr>
            <a:r>
              <a:rPr lang="en-US" dirty="0"/>
              <a:t>Features are broken down into </a:t>
            </a:r>
            <a:r>
              <a:rPr lang="en-US" dirty="0" smtClean="0">
                <a:solidFill>
                  <a:schemeClr val="accent5">
                    <a:lumMod val="20000"/>
                    <a:lumOff val="80000"/>
                  </a:schemeClr>
                </a:solidFill>
              </a:rPr>
              <a:t>tasks</a:t>
            </a:r>
          </a:p>
          <a:p>
            <a:pPr marL="577850" lvl="1" indent="-220663">
              <a:lnSpc>
                <a:spcPct val="100000"/>
              </a:lnSpc>
            </a:pPr>
            <a:r>
              <a:rPr lang="en-US" dirty="0"/>
              <a:t>B</a:t>
            </a:r>
            <a:r>
              <a:rPr lang="en-US" dirty="0" smtClean="0"/>
              <a:t>etween </a:t>
            </a:r>
            <a:r>
              <a:rPr lang="en-US" dirty="0"/>
              <a:t>four and sixteen hours of </a:t>
            </a:r>
            <a:r>
              <a:rPr lang="en-US" dirty="0" smtClean="0"/>
              <a:t>work</a:t>
            </a:r>
          </a:p>
          <a:p>
            <a:pPr>
              <a:lnSpc>
                <a:spcPct val="100000"/>
              </a:lnSpc>
            </a:pPr>
            <a:r>
              <a:rPr lang="en-US" dirty="0"/>
              <a:t>Tasks on the sprint backlog are </a:t>
            </a:r>
            <a:r>
              <a:rPr lang="en-US" dirty="0">
                <a:solidFill>
                  <a:schemeClr val="accent5">
                    <a:lumMod val="20000"/>
                    <a:lumOff val="80000"/>
                  </a:schemeClr>
                </a:solidFill>
              </a:rPr>
              <a:t>never </a:t>
            </a:r>
            <a:r>
              <a:rPr lang="en-US" dirty="0" smtClean="0">
                <a:solidFill>
                  <a:schemeClr val="accent5">
                    <a:lumMod val="20000"/>
                    <a:lumOff val="80000"/>
                  </a:schemeClr>
                </a:solidFill>
              </a:rPr>
              <a:t>assigned</a:t>
            </a:r>
          </a:p>
          <a:p>
            <a:pPr>
              <a:lnSpc>
                <a:spcPct val="100000"/>
              </a:lnSpc>
            </a:pPr>
            <a:r>
              <a:rPr lang="en-US" dirty="0" smtClean="0">
                <a:solidFill>
                  <a:srgbClr val="EBFFDC"/>
                </a:solidFill>
              </a:rPr>
              <a:t>In terms of weeks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grpSp>
        <p:nvGrpSpPr>
          <p:cNvPr id="28" name="Group 27"/>
          <p:cNvGrpSpPr/>
          <p:nvPr/>
        </p:nvGrpSpPr>
        <p:grpSpPr>
          <a:xfrm>
            <a:off x="1143000" y="4724400"/>
            <a:ext cx="7616825" cy="1858962"/>
            <a:chOff x="1143000" y="4724400"/>
            <a:chExt cx="7616825" cy="1858962"/>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7200" y="4724400"/>
              <a:ext cx="4492625"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1143000" y="5070021"/>
              <a:ext cx="4953000" cy="1368879"/>
              <a:chOff x="1143000" y="5070021"/>
              <a:chExt cx="4953000" cy="1368879"/>
            </a:xfrm>
          </p:grpSpPr>
          <p:sp>
            <p:nvSpPr>
              <p:cNvPr id="8" name="Rounded Rectangle 7"/>
              <p:cNvSpPr/>
              <p:nvPr/>
            </p:nvSpPr>
            <p:spPr>
              <a:xfrm>
                <a:off x="1143000" y="5257800"/>
                <a:ext cx="1981200" cy="11811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sprint backlog</a:t>
                </a:r>
                <a:endParaRPr lang="en-US" dirty="0">
                  <a:solidFill>
                    <a:schemeClr val="bg1"/>
                  </a:solidFill>
                </a:endParaRPr>
              </a:p>
            </p:txBody>
          </p:sp>
          <p:cxnSp>
            <p:nvCxnSpPr>
              <p:cNvPr id="11" name="Straight Arrow Connector 10"/>
              <p:cNvCxnSpPr/>
              <p:nvPr/>
            </p:nvCxnSpPr>
            <p:spPr>
              <a:xfrm>
                <a:off x="6096000" y="5070021"/>
                <a:ext cx="0" cy="77969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3"/>
              </p:cNvCxnSpPr>
              <p:nvPr/>
            </p:nvCxnSpPr>
            <p:spPr>
              <a:xfrm flipV="1">
                <a:off x="3124200" y="5084535"/>
                <a:ext cx="2971800" cy="763815"/>
              </a:xfrm>
              <a:prstGeom prst="bentConnector3">
                <a:avLst>
                  <a:gd name="adj1" fmla="val 29976"/>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7594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Waterfall Model</a:t>
            </a:r>
            <a:endParaRPr lang="en-US" dirty="0"/>
          </a:p>
        </p:txBody>
      </p:sp>
      <p:sp>
        <p:nvSpPr>
          <p:cNvPr id="3" name="Content Placeholder 2"/>
          <p:cNvSpPr>
            <a:spLocks noGrp="1"/>
          </p:cNvSpPr>
          <p:nvPr>
            <p:ph idx="1"/>
          </p:nvPr>
        </p:nvSpPr>
        <p:spPr/>
        <p:txBody>
          <a:bodyPr/>
          <a:lstStyle/>
          <a:p>
            <a:pPr>
              <a:lnSpc>
                <a:spcPct val="100000"/>
              </a:lnSpc>
            </a:pPr>
            <a:r>
              <a:rPr lang="en-US" sz="2900" dirty="0"/>
              <a:t>The first fundamental model was the </a:t>
            </a:r>
            <a:r>
              <a:rPr lang="en-US" sz="2900" dirty="0" smtClean="0">
                <a:solidFill>
                  <a:schemeClr val="accent5">
                    <a:lumMod val="20000"/>
                    <a:lumOff val="80000"/>
                  </a:schemeClr>
                </a:solidFill>
              </a:rPr>
              <a:t>Waterfall model</a:t>
            </a:r>
          </a:p>
          <a:p>
            <a:pPr lvl="1">
              <a:lnSpc>
                <a:spcPct val="100000"/>
              </a:lnSpc>
            </a:pPr>
            <a:r>
              <a:rPr lang="en-US" sz="2900" dirty="0" smtClean="0"/>
              <a:t>Impressively </a:t>
            </a:r>
            <a:r>
              <a:rPr lang="en-US" sz="2900" dirty="0">
                <a:solidFill>
                  <a:schemeClr val="accent5">
                    <a:lumMod val="20000"/>
                    <a:lumOff val="80000"/>
                  </a:schemeClr>
                </a:solidFill>
              </a:rPr>
              <a:t>simple </a:t>
            </a:r>
            <a:r>
              <a:rPr lang="en-US" sz="2900" dirty="0"/>
              <a:t>and very </a:t>
            </a:r>
            <a:r>
              <a:rPr lang="en-US" sz="2900" dirty="0">
                <a:solidFill>
                  <a:schemeClr val="accent5">
                    <a:lumMod val="20000"/>
                    <a:lumOff val="80000"/>
                  </a:schemeClr>
                </a:solidFill>
              </a:rPr>
              <a:t>well </a:t>
            </a:r>
            <a:r>
              <a:rPr lang="en-US" sz="2900" dirty="0" smtClean="0">
                <a:solidFill>
                  <a:schemeClr val="accent5">
                    <a:lumMod val="20000"/>
                    <a:lumOff val="80000"/>
                  </a:schemeClr>
                </a:solidFill>
              </a:rPr>
              <a:t>known</a:t>
            </a:r>
          </a:p>
          <a:p>
            <a:pPr lvl="1">
              <a:lnSpc>
                <a:spcPct val="100000"/>
              </a:lnSpc>
            </a:pPr>
            <a:r>
              <a:rPr lang="en-US" sz="2900" dirty="0"/>
              <a:t>Only when one development level is completed will be </a:t>
            </a:r>
            <a:r>
              <a:rPr lang="en-US" sz="2900" dirty="0" smtClean="0"/>
              <a:t>initiated the </a:t>
            </a:r>
            <a:r>
              <a:rPr lang="en-US" sz="2900" dirty="0"/>
              <a:t>next one </a:t>
            </a:r>
            <a:endParaRPr lang="en-US" sz="2900" dirty="0" smtClean="0"/>
          </a:p>
          <a:p>
            <a:pPr lvl="1">
              <a:lnSpc>
                <a:spcPct val="100000"/>
              </a:lnSpc>
            </a:pPr>
            <a:r>
              <a:rPr lang="en-US" sz="2900" dirty="0" smtClean="0"/>
              <a:t>Only </a:t>
            </a:r>
            <a:r>
              <a:rPr lang="en-US" sz="2900" dirty="0"/>
              <a:t>between </a:t>
            </a:r>
            <a:r>
              <a:rPr lang="en-US" sz="2900" dirty="0">
                <a:solidFill>
                  <a:schemeClr val="accent5">
                    <a:lumMod val="20000"/>
                    <a:lumOff val="80000"/>
                  </a:schemeClr>
                </a:solidFill>
              </a:rPr>
              <a:t>adjacent levels </a:t>
            </a:r>
            <a:r>
              <a:rPr lang="en-US" sz="2900" dirty="0"/>
              <a:t>are there </a:t>
            </a:r>
            <a:r>
              <a:rPr lang="en-US" sz="2900" dirty="0">
                <a:solidFill>
                  <a:schemeClr val="accent5">
                    <a:lumMod val="20000"/>
                    <a:lumOff val="80000"/>
                  </a:schemeClr>
                </a:solidFill>
              </a:rPr>
              <a:t>feedback loops</a:t>
            </a:r>
            <a:r>
              <a:rPr lang="en-US" sz="2900" dirty="0"/>
              <a:t> </a:t>
            </a:r>
            <a:r>
              <a:rPr lang="en-US" sz="2900" dirty="0" smtClean="0"/>
              <a:t>and </a:t>
            </a:r>
            <a:r>
              <a:rPr lang="en-US" sz="2900" dirty="0" smtClean="0">
                <a:solidFill>
                  <a:schemeClr val="accent5">
                    <a:lumMod val="20000"/>
                    <a:lumOff val="80000"/>
                  </a:schemeClr>
                </a:solidFill>
              </a:rPr>
              <a:t>revisions</a:t>
            </a:r>
            <a:r>
              <a:rPr lang="en-US" sz="2900" dirty="0" smtClean="0"/>
              <a:t> of the </a:t>
            </a:r>
            <a:r>
              <a:rPr lang="en-US" sz="2900" dirty="0"/>
              <a:t>previous </a:t>
            </a:r>
            <a:r>
              <a:rPr lang="en-US" sz="2900" dirty="0" smtClean="0"/>
              <a:t>level</a:t>
            </a:r>
          </a:p>
          <a:p>
            <a:pPr lvl="1">
              <a:lnSpc>
                <a:spcPct val="100000"/>
              </a:lnSpc>
            </a:pPr>
            <a:r>
              <a:rPr lang="en-US" sz="2900" dirty="0" smtClean="0"/>
              <a:t>Emphasis is on </a:t>
            </a:r>
            <a:r>
              <a:rPr lang="en-US" sz="2900" dirty="0" smtClean="0">
                <a:solidFill>
                  <a:schemeClr val="accent5">
                    <a:lumMod val="20000"/>
                    <a:lumOff val="80000"/>
                  </a:schemeClr>
                </a:solidFill>
              </a:rPr>
              <a:t>documentation</a:t>
            </a:r>
          </a:p>
          <a:p>
            <a:pPr lvl="1">
              <a:lnSpc>
                <a:spcPct val="100000"/>
              </a:lnSpc>
            </a:pPr>
            <a:r>
              <a:rPr lang="en-US" sz="2900" dirty="0"/>
              <a:t>Testing is understood as a </a:t>
            </a:r>
            <a:r>
              <a:rPr lang="en-US" sz="2900" dirty="0">
                <a:solidFill>
                  <a:schemeClr val="accent5">
                    <a:lumMod val="20000"/>
                    <a:lumOff val="80000"/>
                  </a:schemeClr>
                </a:solidFill>
              </a:rPr>
              <a:t>"one time</a:t>
            </a:r>
            <a:r>
              <a:rPr lang="en-US" sz="2900" dirty="0" smtClean="0">
                <a:solidFill>
                  <a:schemeClr val="accent5">
                    <a:lumMod val="20000"/>
                    <a:lumOff val="80000"/>
                  </a:schemeClr>
                </a:solidFill>
              </a:rPr>
              <a:t>"</a:t>
            </a:r>
            <a:br>
              <a:rPr lang="en-US" sz="2900" dirty="0" smtClean="0">
                <a:solidFill>
                  <a:schemeClr val="accent5">
                    <a:lumMod val="20000"/>
                    <a:lumOff val="80000"/>
                  </a:schemeClr>
                </a:solidFill>
              </a:rPr>
            </a:br>
            <a:r>
              <a:rPr lang="en-US" sz="2900" dirty="0" smtClean="0">
                <a:solidFill>
                  <a:schemeClr val="accent5">
                    <a:lumMod val="20000"/>
                    <a:lumOff val="80000"/>
                  </a:schemeClr>
                </a:solidFill>
              </a:rPr>
              <a:t>action </a:t>
            </a:r>
            <a:r>
              <a:rPr lang="en-US" sz="2900" dirty="0"/>
              <a:t>at the end of the </a:t>
            </a:r>
            <a:r>
              <a:rPr lang="en-US" sz="2900" dirty="0" smtClean="0"/>
              <a:t>development</a:t>
            </a:r>
            <a:endParaRPr lang="en-US" sz="2900" dirty="0"/>
          </a:p>
          <a:p>
            <a:pPr lvl="1">
              <a:lnSpc>
                <a:spcPct val="100000"/>
              </a:lnSpc>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39461" y="5118846"/>
            <a:ext cx="1772391" cy="12371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21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 (2)</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a:t>
            </a:r>
            <a:r>
              <a:rPr lang="en-US" dirty="0"/>
              <a:t>an accompanying </a:t>
            </a:r>
            <a:r>
              <a:rPr lang="en-US" dirty="0">
                <a:solidFill>
                  <a:schemeClr val="accent5">
                    <a:lumMod val="20000"/>
                    <a:lumOff val="80000"/>
                  </a:schemeClr>
                </a:solidFill>
              </a:rPr>
              <a:t>task board </a:t>
            </a:r>
            <a:r>
              <a:rPr lang="en-US" dirty="0"/>
              <a:t>is used to see and change the state of the tasks </a:t>
            </a:r>
            <a:endParaRPr lang="en-US" dirty="0" smtClean="0"/>
          </a:p>
          <a:p>
            <a:pPr lvl="1">
              <a:lnSpc>
                <a:spcPct val="100000"/>
              </a:lnSpc>
            </a:pPr>
            <a:r>
              <a:rPr lang="en-US" dirty="0" smtClean="0"/>
              <a:t>Labels are used like </a:t>
            </a:r>
            <a:r>
              <a:rPr lang="en-US" dirty="0"/>
              <a:t>“</a:t>
            </a:r>
            <a:r>
              <a:rPr lang="en-US" dirty="0">
                <a:solidFill>
                  <a:schemeClr val="accent5">
                    <a:lumMod val="20000"/>
                    <a:lumOff val="80000"/>
                  </a:schemeClr>
                </a:solidFill>
              </a:rPr>
              <a:t>to do</a:t>
            </a:r>
            <a:r>
              <a:rPr lang="en-US" dirty="0"/>
              <a:t>”, “</a:t>
            </a:r>
            <a:r>
              <a:rPr lang="en-US" dirty="0">
                <a:solidFill>
                  <a:schemeClr val="accent5">
                    <a:lumMod val="20000"/>
                    <a:lumOff val="80000"/>
                  </a:schemeClr>
                </a:solidFill>
              </a:rPr>
              <a:t>in progress</a:t>
            </a:r>
            <a:r>
              <a:rPr lang="en-US" dirty="0"/>
              <a:t>” and “</a:t>
            </a:r>
            <a:r>
              <a:rPr lang="en-US" dirty="0">
                <a:solidFill>
                  <a:schemeClr val="accent5">
                    <a:lumMod val="20000"/>
                    <a:lumOff val="80000"/>
                  </a:schemeClr>
                </a:solidFill>
              </a:rPr>
              <a:t>done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5123" name="Picture 3" descr="C:\Users\ogeorgiev\Desktop\Summer-of-Bob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19400" y="2819400"/>
            <a:ext cx="5373000"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689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a:t>
            </a:r>
            <a:r>
              <a:rPr lang="en-US" dirty="0" smtClean="0"/>
              <a:t>Sprint Backlog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graphicFrame>
        <p:nvGraphicFramePr>
          <p:cNvPr id="5" name="Group 134"/>
          <p:cNvGraphicFramePr>
            <a:graphicFrameLocks/>
          </p:cNvGraphicFramePr>
          <p:nvPr>
            <p:extLst/>
          </p:nvPr>
        </p:nvGraphicFramePr>
        <p:xfrm>
          <a:off x="295704" y="1676400"/>
          <a:ext cx="8552592" cy="4089934"/>
        </p:xfrm>
        <a:graphic>
          <a:graphicData uri="http://schemas.openxmlformats.org/drawingml/2006/table">
            <a:tbl>
              <a:tblPr/>
              <a:tblGrid>
                <a:gridCol w="2400300"/>
                <a:gridCol w="1456055"/>
                <a:gridCol w="980630"/>
                <a:gridCol w="990600"/>
                <a:gridCol w="914400"/>
                <a:gridCol w="914400"/>
                <a:gridCol w="896207"/>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Status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a:t>
                      </a: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1</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2</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3</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4</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5</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user interface</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 Progress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24</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25</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online help</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the foo class</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Add error logging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8102886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Burn Down Chart</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sprint</a:t>
            </a:r>
            <a:r>
              <a:rPr lang="en-US" dirty="0"/>
              <a:t> </a:t>
            </a:r>
            <a:r>
              <a:rPr lang="en-US" dirty="0">
                <a:solidFill>
                  <a:schemeClr val="accent5">
                    <a:lumMod val="20000"/>
                    <a:lumOff val="80000"/>
                  </a:schemeClr>
                </a:solidFill>
              </a:rPr>
              <a:t>burn down chart </a:t>
            </a:r>
            <a:r>
              <a:rPr lang="en-US" dirty="0"/>
              <a:t>is a publicly displayed chart </a:t>
            </a:r>
            <a:endParaRPr lang="en-US" dirty="0" smtClean="0"/>
          </a:p>
          <a:p>
            <a:pPr lvl="1">
              <a:lnSpc>
                <a:spcPct val="100000"/>
              </a:lnSpc>
            </a:pPr>
            <a:r>
              <a:rPr lang="en-US" dirty="0"/>
              <a:t>Shows remaining work in the sprint </a:t>
            </a:r>
            <a:r>
              <a:rPr lang="en-US" dirty="0" smtClean="0"/>
              <a:t>backlog</a:t>
            </a:r>
          </a:p>
          <a:p>
            <a:pPr>
              <a:lnSpc>
                <a:spcPct val="100000"/>
              </a:lnSpc>
            </a:pPr>
            <a:r>
              <a:rPr lang="en-US" dirty="0" smtClean="0"/>
              <a:t>Updated </a:t>
            </a:r>
            <a:r>
              <a:rPr lang="en-US" dirty="0"/>
              <a:t>every day, it gives a simple view of the </a:t>
            </a:r>
            <a:r>
              <a:rPr lang="en-US" dirty="0">
                <a:solidFill>
                  <a:schemeClr val="accent5">
                    <a:lumMod val="20000"/>
                    <a:lumOff val="80000"/>
                  </a:schemeClr>
                </a:solidFill>
              </a:rPr>
              <a:t>sprint </a:t>
            </a:r>
            <a:r>
              <a:rPr lang="en-US" dirty="0" smtClean="0">
                <a:solidFill>
                  <a:schemeClr val="accent5">
                    <a:lumMod val="20000"/>
                    <a:lumOff val="80000"/>
                  </a:schemeClr>
                </a:solidFill>
              </a:rPr>
              <a:t>progress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3810000"/>
            <a:ext cx="3186112" cy="23177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2773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Burn Down Chart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3074" name="Picture 2" descr="C:\Users\ogeorgiev\Desktop\800px-SampleBurndownChar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2192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22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Backlog</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chemeClr val="accent6">
                    <a:lumMod val="20000"/>
                    <a:lumOff val="80000"/>
                  </a:schemeClr>
                </a:solidFill>
              </a:rPr>
              <a:t>type of backlog </a:t>
            </a:r>
            <a:r>
              <a:rPr lang="en-US" dirty="0" smtClean="0"/>
              <a:t>which includes bugs only</a:t>
            </a:r>
          </a:p>
          <a:p>
            <a:r>
              <a:rPr lang="en-US" dirty="0" smtClean="0"/>
              <a:t>Can be part of the Product Backlog</a:t>
            </a:r>
          </a:p>
          <a:p>
            <a:r>
              <a:rPr lang="en-US" dirty="0" smtClean="0"/>
              <a:t>Bugs are listed by their </a:t>
            </a:r>
            <a:r>
              <a:rPr lang="en-US" dirty="0" smtClean="0">
                <a:solidFill>
                  <a:schemeClr val="accent6">
                    <a:lumMod val="20000"/>
                    <a:lumOff val="80000"/>
                  </a:schemeClr>
                </a:solidFill>
              </a:rPr>
              <a:t>priority</a:t>
            </a:r>
          </a:p>
          <a:p>
            <a:r>
              <a:rPr lang="en-US" dirty="0" smtClean="0"/>
              <a:t>Includes bugs reported by customers</a:t>
            </a:r>
          </a:p>
          <a:p>
            <a:r>
              <a:rPr lang="en-US" dirty="0" smtClean="0"/>
              <a:t>Bugs are prioritized by Product Owner (may be supported by QA lead)</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72440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016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Backlog</a:t>
            </a:r>
            <a:endParaRPr lang="en-US" dirty="0"/>
          </a:p>
        </p:txBody>
      </p:sp>
      <p:sp>
        <p:nvSpPr>
          <p:cNvPr id="3" name="Content Placeholder 2"/>
          <p:cNvSpPr>
            <a:spLocks noGrp="1"/>
          </p:cNvSpPr>
          <p:nvPr>
            <p:ph idx="1"/>
          </p:nvPr>
        </p:nvSpPr>
        <p:spPr/>
        <p:txBody>
          <a:bodyPr/>
          <a:lstStyle/>
          <a:p>
            <a:r>
              <a:rPr lang="en-US" dirty="0" smtClean="0"/>
              <a:t>Created by the Team </a:t>
            </a:r>
          </a:p>
          <a:p>
            <a:r>
              <a:rPr lang="en-US" dirty="0" smtClean="0"/>
              <a:t>Represents leftover work that team should do</a:t>
            </a:r>
          </a:p>
          <a:p>
            <a:r>
              <a:rPr lang="en-US" dirty="0"/>
              <a:t>It’s a list of “want to do”, and not a </a:t>
            </a:r>
            <a:r>
              <a:rPr lang="en-US" dirty="0" smtClean="0"/>
              <a:t>commitment</a:t>
            </a:r>
            <a:endParaRPr lang="en-US" dirty="0"/>
          </a:p>
          <a:p>
            <a:r>
              <a:rPr lang="en-US" dirty="0"/>
              <a:t>Items can be estimated (preferable) or </a:t>
            </a:r>
            <a:r>
              <a:rPr lang="en-US" dirty="0" smtClean="0"/>
              <a:t>not</a:t>
            </a:r>
          </a:p>
          <a:p>
            <a:r>
              <a:rPr lang="en-US" dirty="0"/>
              <a:t>It has a single owner – the team’s Product </a:t>
            </a:r>
            <a:r>
              <a:rPr lang="en-US" dirty="0" smtClean="0"/>
              <a:t>Owner</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pic>
        <p:nvPicPr>
          <p:cNvPr id="2050" name="Picture 2" descr="C:\Users\borisova\Desktop\Team-Yel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95825"/>
            <a:ext cx="3581400"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1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Sprint Planning Meeting</a:t>
            </a:r>
          </a:p>
          <a:p>
            <a:pPr marL="577850" lvl="1" indent="-220663">
              <a:lnSpc>
                <a:spcPct val="100000"/>
              </a:lnSpc>
            </a:pPr>
            <a:r>
              <a:rPr lang="en-US" dirty="0" smtClean="0"/>
              <a:t>At the beginning of the sprint cycle</a:t>
            </a:r>
          </a:p>
          <a:p>
            <a:pPr marL="577850" lvl="1" indent="-220663">
              <a:lnSpc>
                <a:spcPct val="100000"/>
              </a:lnSpc>
            </a:pPr>
            <a:r>
              <a:rPr lang="en-US" dirty="0" smtClean="0"/>
              <a:t>Establish the Sprint backlog</a:t>
            </a:r>
          </a:p>
          <a:p>
            <a:pPr>
              <a:lnSpc>
                <a:spcPct val="100000"/>
              </a:lnSpc>
            </a:pPr>
            <a:r>
              <a:rPr lang="en-US" dirty="0" smtClean="0">
                <a:solidFill>
                  <a:schemeClr val="accent5">
                    <a:lumMod val="20000"/>
                    <a:lumOff val="80000"/>
                  </a:schemeClr>
                </a:solidFill>
              </a:rPr>
              <a:t>Daily Scrum stand-up meeting</a:t>
            </a:r>
          </a:p>
          <a:p>
            <a:pPr marL="577850" lvl="1" indent="-220663">
              <a:lnSpc>
                <a:spcPct val="100000"/>
              </a:lnSpc>
            </a:pPr>
            <a:r>
              <a:rPr lang="en-US" dirty="0" smtClean="0"/>
              <a:t>Each day during the sprint </a:t>
            </a:r>
          </a:p>
          <a:p>
            <a:pPr marL="577850" lvl="1" indent="-220663">
              <a:lnSpc>
                <a:spcPct val="100000"/>
              </a:lnSpc>
            </a:pPr>
            <a:r>
              <a:rPr lang="en-US" dirty="0" err="1" smtClean="0"/>
              <a:t>Timeboxed</a:t>
            </a:r>
            <a:r>
              <a:rPr lang="en-US" dirty="0" smtClean="0"/>
              <a:t> to 15 minutes</a:t>
            </a:r>
          </a:p>
          <a:p>
            <a:pPr>
              <a:lnSpc>
                <a:spcPct val="100000"/>
              </a:lnSpc>
            </a:pPr>
            <a:r>
              <a:rPr lang="en-US" dirty="0" smtClean="0">
                <a:solidFill>
                  <a:schemeClr val="accent5">
                    <a:lumMod val="20000"/>
                    <a:lumOff val="80000"/>
                  </a:schemeClr>
                </a:solidFill>
              </a:rPr>
              <a:t>Sprint Review Meeting</a:t>
            </a:r>
          </a:p>
          <a:p>
            <a:pPr marL="577850" lvl="1" indent="-220663">
              <a:lnSpc>
                <a:spcPct val="100000"/>
              </a:lnSpc>
            </a:pPr>
            <a:r>
              <a:rPr lang="en-US" dirty="0" smtClean="0"/>
              <a:t>Review the work completed / not completed</a:t>
            </a:r>
          </a:p>
          <a:p>
            <a:pPr marL="230187" indent="-220663">
              <a:lnSpc>
                <a:spcPct val="100000"/>
              </a:lnSpc>
            </a:pPr>
            <a:r>
              <a:rPr lang="en-US" dirty="0">
                <a:solidFill>
                  <a:schemeClr val="accent5">
                    <a:lumMod val="20000"/>
                    <a:lumOff val="80000"/>
                  </a:schemeClr>
                </a:solidFill>
              </a:rPr>
              <a:t>Sprint Retrospective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6600" y="1066801"/>
            <a:ext cx="1676400" cy="160096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73007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 Meeting</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the </a:t>
            </a:r>
            <a:r>
              <a:rPr lang="en-US" dirty="0" smtClean="0">
                <a:solidFill>
                  <a:schemeClr val="accent5">
                    <a:lumMod val="20000"/>
                    <a:lumOff val="80000"/>
                  </a:schemeClr>
                </a:solidFill>
              </a:rPr>
              <a:t>beginning</a:t>
            </a:r>
            <a:r>
              <a:rPr lang="en-US" dirty="0" smtClean="0"/>
              <a:t> of the sprint cycle (every 7-30 days)</a:t>
            </a:r>
          </a:p>
          <a:p>
            <a:pPr>
              <a:lnSpc>
                <a:spcPct val="100000"/>
              </a:lnSpc>
            </a:pPr>
            <a:r>
              <a:rPr lang="en-US" dirty="0" smtClean="0"/>
              <a:t>Team </a:t>
            </a:r>
            <a:r>
              <a:rPr lang="en-US" dirty="0"/>
              <a:t>selects </a:t>
            </a:r>
            <a:r>
              <a:rPr lang="en-US" dirty="0">
                <a:solidFill>
                  <a:schemeClr val="accent5">
                    <a:lumMod val="20000"/>
                    <a:lumOff val="80000"/>
                  </a:schemeClr>
                </a:solidFill>
              </a:rPr>
              <a:t>items</a:t>
            </a:r>
            <a:r>
              <a:rPr lang="en-US" dirty="0"/>
              <a:t> from the product backlog they can commit to completing</a:t>
            </a:r>
          </a:p>
          <a:p>
            <a:pPr>
              <a:lnSpc>
                <a:spcPct val="100000"/>
              </a:lnSpc>
            </a:pPr>
            <a:r>
              <a:rPr lang="en-US" dirty="0">
                <a:solidFill>
                  <a:schemeClr val="accent5">
                    <a:lumMod val="20000"/>
                    <a:lumOff val="80000"/>
                  </a:schemeClr>
                </a:solidFill>
              </a:rPr>
              <a:t>Sprint backlog </a:t>
            </a:r>
            <a:r>
              <a:rPr lang="en-US" dirty="0"/>
              <a:t>is created</a:t>
            </a:r>
          </a:p>
          <a:p>
            <a:pPr lvl="1">
              <a:lnSpc>
                <a:spcPct val="100000"/>
              </a:lnSpc>
            </a:pPr>
            <a:r>
              <a:rPr lang="en-US" dirty="0"/>
              <a:t>Tasks are identified and each is estimated (1-16 hours</a:t>
            </a:r>
            <a:r>
              <a:rPr lang="en-US" dirty="0" smtClean="0"/>
              <a:t>)</a:t>
            </a:r>
            <a:endParaRPr lang="en-US" dirty="0"/>
          </a:p>
          <a:p>
            <a:pPr lvl="1">
              <a:lnSpc>
                <a:spcPct val="100000"/>
              </a:lnSpc>
            </a:pPr>
            <a:r>
              <a:rPr lang="en-US" dirty="0" smtClean="0"/>
              <a:t>Done collaboratively</a:t>
            </a:r>
          </a:p>
          <a:p>
            <a:pPr lvl="2">
              <a:lnSpc>
                <a:spcPct val="100000"/>
              </a:lnSpc>
            </a:pPr>
            <a:r>
              <a:rPr lang="en-US" dirty="0"/>
              <a:t>N</a:t>
            </a:r>
            <a:r>
              <a:rPr lang="en-US" dirty="0" smtClean="0"/>
              <a:t>ot alone </a:t>
            </a:r>
            <a:r>
              <a:rPr lang="en-US" dirty="0"/>
              <a:t>by the </a:t>
            </a:r>
            <a:r>
              <a:rPr lang="en-US" dirty="0" smtClean="0"/>
              <a:t>Scrum Master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4648200"/>
            <a:ext cx="2215507"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3140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a:t>
            </a:r>
            <a:r>
              <a:rPr lang="en-US" dirty="0" smtClean="0"/>
              <a:t>Meeting (2)</a:t>
            </a:r>
            <a:endParaRPr lang="en-US" dirty="0"/>
          </a:p>
        </p:txBody>
      </p:sp>
      <p:sp>
        <p:nvSpPr>
          <p:cNvPr id="3" name="Content Placeholder 2"/>
          <p:cNvSpPr>
            <a:spLocks noGrp="1"/>
          </p:cNvSpPr>
          <p:nvPr>
            <p:ph idx="1"/>
          </p:nvPr>
        </p:nvSpPr>
        <p:spPr>
          <a:xfrm>
            <a:off x="228600" y="1066800"/>
            <a:ext cx="8686800" cy="3657600"/>
          </a:xfrm>
        </p:spPr>
        <p:txBody>
          <a:bodyPr/>
          <a:lstStyle/>
          <a:p>
            <a:pPr>
              <a:lnSpc>
                <a:spcPct val="100000"/>
              </a:lnSpc>
            </a:pPr>
            <a:r>
              <a:rPr lang="en-US" dirty="0"/>
              <a:t>Eight hour time limit (for a 4 week </a:t>
            </a:r>
            <a:r>
              <a:rPr lang="en-US" dirty="0" smtClean="0"/>
              <a:t>Sprint)</a:t>
            </a:r>
            <a:endParaRPr lang="en-US" dirty="0"/>
          </a:p>
          <a:p>
            <a:pPr marL="577850" lvl="1" indent="-220663">
              <a:lnSpc>
                <a:spcPct val="100000"/>
              </a:lnSpc>
            </a:pPr>
            <a:r>
              <a:rPr lang="en-US" dirty="0"/>
              <a:t>(1st four hours) </a:t>
            </a:r>
            <a:r>
              <a:rPr lang="en-US" dirty="0">
                <a:solidFill>
                  <a:schemeClr val="accent5">
                    <a:lumMod val="20000"/>
                    <a:lumOff val="80000"/>
                  </a:schemeClr>
                </a:solidFill>
              </a:rPr>
              <a:t>Product Owner + Team</a:t>
            </a:r>
            <a:r>
              <a:rPr lang="en-US" dirty="0"/>
              <a:t>: </a:t>
            </a:r>
            <a:endParaRPr lang="en-US" dirty="0" smtClean="0"/>
          </a:p>
          <a:p>
            <a:pPr marL="860425" lvl="2" indent="-211138">
              <a:lnSpc>
                <a:spcPct val="100000"/>
              </a:lnSpc>
            </a:pPr>
            <a:r>
              <a:rPr lang="en-US" dirty="0" smtClean="0"/>
              <a:t>Dialog for prioritizing the Product Backlog</a:t>
            </a:r>
          </a:p>
          <a:p>
            <a:pPr marL="577850" lvl="1" indent="-220663">
              <a:lnSpc>
                <a:spcPct val="100000"/>
              </a:lnSpc>
            </a:pPr>
            <a:r>
              <a:rPr lang="en-US" dirty="0" smtClean="0"/>
              <a:t>(</a:t>
            </a:r>
            <a:r>
              <a:rPr lang="en-US" dirty="0"/>
              <a:t>2nd four hours) </a:t>
            </a:r>
            <a:r>
              <a:rPr lang="en-US" dirty="0">
                <a:solidFill>
                  <a:schemeClr val="accent5">
                    <a:lumMod val="20000"/>
                    <a:lumOff val="80000"/>
                  </a:schemeClr>
                </a:solidFill>
              </a:rPr>
              <a:t>Team only</a:t>
            </a:r>
            <a:r>
              <a:rPr lang="en-US" dirty="0"/>
              <a:t>: </a:t>
            </a:r>
            <a:endParaRPr lang="en-US" dirty="0" smtClean="0"/>
          </a:p>
          <a:p>
            <a:pPr marL="860425" lvl="2" indent="-211138">
              <a:lnSpc>
                <a:spcPct val="100000"/>
              </a:lnSpc>
            </a:pPr>
            <a:r>
              <a:rPr lang="en-US" dirty="0"/>
              <a:t>H</a:t>
            </a:r>
            <a:r>
              <a:rPr lang="en-US" dirty="0" smtClean="0"/>
              <a:t>ashing </a:t>
            </a:r>
            <a:r>
              <a:rPr lang="en-US" dirty="0"/>
              <a:t>out a plan for the Sprint, resulting in the Sprint 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cxnSp>
        <p:nvCxnSpPr>
          <p:cNvPr id="8" name="Straight Arrow Connector 7"/>
          <p:cNvCxnSpPr>
            <a:stCxn id="14" idx="3"/>
          </p:cNvCxnSpPr>
          <p:nvPr/>
        </p:nvCxnSpPr>
        <p:spPr>
          <a:xfrm>
            <a:off x="3407966" y="5516417"/>
            <a:ext cx="717720" cy="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125686" y="4444193"/>
            <a:ext cx="4495800" cy="2133600"/>
            <a:chOff x="70531" y="4130990"/>
            <a:chExt cx="2162490" cy="1040180"/>
          </a:xfrm>
          <a:scene3d>
            <a:camera prst="orthographicFront"/>
            <a:lightRig rig="threePt" dir="t"/>
          </a:scene3d>
        </p:grpSpPr>
        <p:sp>
          <p:nvSpPr>
            <p:cNvPr id="10" name="Rounded Rectangle 9"/>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Rounded Rectangle 4"/>
            <p:cNvSpPr/>
            <p:nvPr/>
          </p:nvSpPr>
          <p:spPr>
            <a:xfrm>
              <a:off x="115755" y="4161456"/>
              <a:ext cx="2101558" cy="9792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defTabSz="889000">
                <a:lnSpc>
                  <a:spcPct val="90000"/>
                </a:lnSpc>
                <a:spcAft>
                  <a:spcPct val="35000"/>
                </a:spcAft>
              </a:pPr>
              <a:r>
                <a:rPr lang="en-US" sz="2000" b="1" dirty="0">
                  <a:effectLst>
                    <a:outerShdw blurRad="38100" dist="38100" dir="2700000" algn="tl">
                      <a:srgbClr val="000000">
                        <a:alpha val="43137"/>
                      </a:srgbClr>
                    </a:outerShdw>
                  </a:effectLst>
                </a:rPr>
                <a:t>Code the middle tier (8 hours)</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user interface (4)</a:t>
              </a:r>
            </a:p>
            <a:p>
              <a:pPr lvl="0" defTabSz="889000">
                <a:lnSpc>
                  <a:spcPct val="90000"/>
                </a:lnSpc>
                <a:spcAft>
                  <a:spcPct val="35000"/>
                </a:spcAft>
              </a:pPr>
              <a:r>
                <a:rPr lang="en-US" sz="2000" b="1" dirty="0">
                  <a:effectLst>
                    <a:outerShdw blurRad="38100" dist="38100" dir="2700000" algn="tl">
                      <a:srgbClr val="000000">
                        <a:alpha val="43137"/>
                      </a:srgbClr>
                    </a:outerShdw>
                  </a:effectLst>
                </a:rPr>
                <a:t>Write test fixtures (4)</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foo class (6)</a:t>
              </a:r>
            </a:p>
            <a:p>
              <a:pPr lvl="0" defTabSz="889000">
                <a:lnSpc>
                  <a:spcPct val="90000"/>
                </a:lnSpc>
                <a:spcAft>
                  <a:spcPct val="35000"/>
                </a:spcAft>
              </a:pPr>
              <a:r>
                <a:rPr lang="en-US" sz="2000" b="1" dirty="0">
                  <a:effectLst>
                    <a:outerShdw blurRad="38100" dist="38100" dir="2700000" algn="tl">
                      <a:srgbClr val="000000">
                        <a:alpha val="43137"/>
                      </a:srgbClr>
                    </a:outerShdw>
                  </a:effectLst>
                </a:rPr>
                <a:t>Update performance tests (4)</a:t>
              </a:r>
            </a:p>
          </p:txBody>
        </p:sp>
      </p:grpSp>
      <p:grpSp>
        <p:nvGrpSpPr>
          <p:cNvPr id="12" name="Group 11"/>
          <p:cNvGrpSpPr/>
          <p:nvPr/>
        </p:nvGrpSpPr>
        <p:grpSpPr>
          <a:xfrm>
            <a:off x="533400" y="4762499"/>
            <a:ext cx="2895600" cy="1507836"/>
            <a:chOff x="70531" y="4130990"/>
            <a:chExt cx="2162490" cy="1040180"/>
          </a:xfrm>
          <a:scene3d>
            <a:camera prst="orthographicFront"/>
            <a:lightRig rig="threePt" dir="t"/>
          </a:scene3d>
        </p:grpSpPr>
        <p:sp>
          <p:nvSpPr>
            <p:cNvPr id="13" name="Rounded Rectangle 12"/>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As a vacation planner, I want to see photos of the </a:t>
              </a:r>
              <a:r>
                <a:rPr lang="en-US" sz="2400" b="1" dirty="0" smtClean="0">
                  <a:effectLst>
                    <a:outerShdw blurRad="38100" dist="38100" dir="2700000" algn="tl">
                      <a:srgbClr val="000000">
                        <a:alpha val="43137"/>
                      </a:srgbClr>
                    </a:outerShdw>
                  </a:effectLst>
                </a:rPr>
                <a:t>hotels</a:t>
              </a:r>
              <a:endParaRPr 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209787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Daily Scrum</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a:r>
            <a:r>
              <a:rPr lang="en-US" dirty="0" smtClean="0">
                <a:solidFill>
                  <a:schemeClr val="accent5">
                    <a:lumMod val="20000"/>
                    <a:lumOff val="80000"/>
                  </a:schemeClr>
                </a:solidFill>
              </a:rPr>
              <a:t>each </a:t>
            </a:r>
            <a:r>
              <a:rPr lang="en-US" dirty="0">
                <a:solidFill>
                  <a:schemeClr val="accent5">
                    <a:lumMod val="20000"/>
                    <a:lumOff val="80000"/>
                  </a:schemeClr>
                </a:solidFill>
              </a:rPr>
              <a:t>day </a:t>
            </a:r>
            <a:r>
              <a:rPr lang="en-US" dirty="0"/>
              <a:t>during the </a:t>
            </a:r>
            <a:r>
              <a:rPr lang="en-US" dirty="0" smtClean="0"/>
              <a:t>sprint</a:t>
            </a:r>
          </a:p>
          <a:p>
            <a:pPr marL="577850" lvl="1" indent="-220663">
              <a:lnSpc>
                <a:spcPct val="100000"/>
              </a:lnSpc>
              <a:tabLst>
                <a:tab pos="1425575" algn="l"/>
              </a:tabLst>
            </a:pPr>
            <a:r>
              <a:rPr lang="en-US" dirty="0" smtClean="0"/>
              <a:t>Also called the </a:t>
            </a:r>
            <a:r>
              <a:rPr lang="en-US" dirty="0">
                <a:solidFill>
                  <a:schemeClr val="accent5">
                    <a:lumMod val="20000"/>
                    <a:lumOff val="80000"/>
                  </a:schemeClr>
                </a:solidFill>
              </a:rPr>
              <a:t>daily </a:t>
            </a:r>
            <a:r>
              <a:rPr lang="en-US" dirty="0" smtClean="0">
                <a:solidFill>
                  <a:schemeClr val="accent5">
                    <a:lumMod val="20000"/>
                    <a:lumOff val="80000"/>
                  </a:schemeClr>
                </a:solidFill>
              </a:rPr>
              <a:t>standup</a:t>
            </a:r>
          </a:p>
          <a:p>
            <a:pPr>
              <a:lnSpc>
                <a:spcPct val="100000"/>
              </a:lnSpc>
            </a:pPr>
            <a:r>
              <a:rPr lang="en-US" dirty="0" smtClean="0"/>
              <a:t>This </a:t>
            </a:r>
            <a:r>
              <a:rPr lang="en-US" dirty="0"/>
              <a:t>meeting has specific </a:t>
            </a:r>
            <a:r>
              <a:rPr lang="en-US" dirty="0">
                <a:solidFill>
                  <a:schemeClr val="accent5">
                    <a:lumMod val="20000"/>
                    <a:lumOff val="80000"/>
                  </a:schemeClr>
                </a:solidFill>
              </a:rPr>
              <a:t>guidelines</a:t>
            </a:r>
            <a:r>
              <a:rPr lang="en-US" dirty="0"/>
              <a:t>:</a:t>
            </a:r>
          </a:p>
          <a:p>
            <a:pPr marL="577850" lvl="1" indent="-220663">
              <a:lnSpc>
                <a:spcPct val="100000"/>
              </a:lnSpc>
            </a:pPr>
            <a:r>
              <a:rPr lang="en-US" dirty="0"/>
              <a:t>The meeting starts </a:t>
            </a:r>
            <a:r>
              <a:rPr lang="en-US" dirty="0">
                <a:solidFill>
                  <a:schemeClr val="accent5">
                    <a:lumMod val="20000"/>
                    <a:lumOff val="80000"/>
                  </a:schemeClr>
                </a:solidFill>
              </a:rPr>
              <a:t>precisely on </a:t>
            </a:r>
            <a:r>
              <a:rPr lang="en-US" dirty="0" smtClean="0">
                <a:solidFill>
                  <a:schemeClr val="accent5">
                    <a:lumMod val="20000"/>
                    <a:lumOff val="80000"/>
                  </a:schemeClr>
                </a:solidFill>
              </a:rPr>
              <a:t>time</a:t>
            </a:r>
            <a:endParaRPr lang="en-US" dirty="0"/>
          </a:p>
          <a:p>
            <a:pPr marL="577850" lvl="1" indent="-220663">
              <a:lnSpc>
                <a:spcPct val="100000"/>
              </a:lnSpc>
            </a:pPr>
            <a:r>
              <a:rPr lang="en-US" dirty="0"/>
              <a:t>All are welcome, but normally only the core roles speak</a:t>
            </a:r>
          </a:p>
          <a:p>
            <a:pPr marL="577850" lvl="1" indent="-220663">
              <a:lnSpc>
                <a:spcPct val="100000"/>
              </a:lnSpc>
            </a:pPr>
            <a:r>
              <a:rPr lang="en-US" dirty="0"/>
              <a:t>The meeting is </a:t>
            </a:r>
            <a:r>
              <a:rPr lang="en-US" dirty="0" smtClean="0">
                <a:solidFill>
                  <a:schemeClr val="accent5">
                    <a:lumMod val="20000"/>
                    <a:lumOff val="80000"/>
                  </a:schemeClr>
                </a:solidFill>
              </a:rPr>
              <a:t>time-boxed</a:t>
            </a:r>
            <a:r>
              <a:rPr lang="en-US" dirty="0" smtClean="0"/>
              <a:t> </a:t>
            </a:r>
            <a:r>
              <a:rPr lang="en-US" dirty="0"/>
              <a:t>to 15 minutes</a:t>
            </a:r>
          </a:p>
          <a:p>
            <a:pPr marL="577850" lvl="1" indent="-220663">
              <a:lnSpc>
                <a:spcPct val="100000"/>
              </a:lnSpc>
            </a:pPr>
            <a:r>
              <a:rPr lang="en-US" dirty="0"/>
              <a:t>The meeting should happen at the same </a:t>
            </a:r>
            <a:r>
              <a:rPr lang="en-US" dirty="0">
                <a:solidFill>
                  <a:schemeClr val="accent5">
                    <a:lumMod val="20000"/>
                    <a:lumOff val="80000"/>
                  </a:schemeClr>
                </a:solidFill>
              </a:rPr>
              <a:t>location</a:t>
            </a:r>
            <a:r>
              <a:rPr lang="en-US" dirty="0"/>
              <a:t> and same </a:t>
            </a:r>
            <a:r>
              <a:rPr lang="en-US" dirty="0">
                <a:solidFill>
                  <a:schemeClr val="accent5">
                    <a:lumMod val="20000"/>
                    <a:lumOff val="80000"/>
                  </a:schemeClr>
                </a:solidFill>
              </a:rPr>
              <a:t>time</a:t>
            </a:r>
            <a:r>
              <a:rPr lang="en-US" dirty="0"/>
              <a:t> every day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76661" y="984752"/>
            <a:ext cx="1828800" cy="123748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412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838200"/>
          </a:xfrm>
        </p:spPr>
        <p:txBody>
          <a:bodyPr/>
          <a:lstStyle/>
          <a:p>
            <a:r>
              <a:rPr lang="en-US" dirty="0" smtClean="0"/>
              <a:t>V-model </a:t>
            </a:r>
            <a:endParaRPr lang="en-US" dirty="0"/>
          </a:p>
        </p:txBody>
      </p:sp>
      <p:sp>
        <p:nvSpPr>
          <p:cNvPr id="3" name="Subtitle 2"/>
          <p:cNvSpPr>
            <a:spLocks noGrp="1"/>
          </p:cNvSpPr>
          <p:nvPr>
            <p:ph type="subTitle" idx="1"/>
          </p:nvPr>
        </p:nvSpPr>
        <p:spPr>
          <a:xfrm>
            <a:off x="685800" y="1905000"/>
            <a:ext cx="7924800" cy="569120"/>
          </a:xfrm>
        </p:spPr>
        <p:txBody>
          <a:bodyPr/>
          <a:lstStyle/>
          <a:p>
            <a:r>
              <a:rPr lang="en-US" dirty="0"/>
              <a:t>(Sequential Development Model)</a:t>
            </a:r>
          </a:p>
        </p:txBody>
      </p:sp>
      <p:pic>
        <p:nvPicPr>
          <p:cNvPr id="1026" name="Picture 2" descr="File:V-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28" y="2530761"/>
            <a:ext cx="5257135" cy="41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a:t>
            </a:r>
            <a:r>
              <a:rPr lang="en-US" dirty="0" smtClean="0"/>
              <a:t>Scrum (2)</a:t>
            </a:r>
            <a:endParaRPr lang="en-US" dirty="0"/>
          </a:p>
        </p:txBody>
      </p:sp>
      <p:sp>
        <p:nvSpPr>
          <p:cNvPr id="3" name="Content Placeholder 2"/>
          <p:cNvSpPr>
            <a:spLocks noGrp="1"/>
          </p:cNvSpPr>
          <p:nvPr>
            <p:ph idx="1"/>
          </p:nvPr>
        </p:nvSpPr>
        <p:spPr/>
        <p:txBody>
          <a:bodyPr/>
          <a:lstStyle/>
          <a:p>
            <a:r>
              <a:rPr lang="en-US" dirty="0"/>
              <a:t>Everyone answers </a:t>
            </a:r>
            <a:r>
              <a:rPr lang="en-US" dirty="0">
                <a:solidFill>
                  <a:schemeClr val="accent5">
                    <a:lumMod val="20000"/>
                    <a:lumOff val="80000"/>
                  </a:schemeClr>
                </a:solidFill>
              </a:rPr>
              <a:t>3 </a:t>
            </a:r>
            <a:r>
              <a:rPr lang="en-US" dirty="0" smtClean="0">
                <a:solidFill>
                  <a:schemeClr val="accent5">
                    <a:lumMod val="20000"/>
                    <a:lumOff val="80000"/>
                  </a:schemeClr>
                </a:solidFill>
              </a:rPr>
              <a:t>questions</a:t>
            </a: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grpSp>
        <p:nvGrpSpPr>
          <p:cNvPr id="6" name="Group 3"/>
          <p:cNvGrpSpPr>
            <a:grpSpLocks/>
          </p:cNvGrpSpPr>
          <p:nvPr/>
        </p:nvGrpSpPr>
        <p:grpSpPr bwMode="auto">
          <a:xfrm>
            <a:off x="471942" y="1371600"/>
            <a:ext cx="6870700" cy="1524000"/>
            <a:chOff x="0" y="0"/>
            <a:chExt cx="4328" cy="960"/>
          </a:xfrm>
        </p:grpSpPr>
        <p:sp>
          <p:nvSpPr>
            <p:cNvPr id="7" name="AutoShape 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8" name="Group 5"/>
            <p:cNvGrpSpPr>
              <a:grpSpLocks/>
            </p:cNvGrpSpPr>
            <p:nvPr/>
          </p:nvGrpSpPr>
          <p:grpSpPr bwMode="auto">
            <a:xfrm>
              <a:off x="3728" y="0"/>
              <a:ext cx="600" cy="600"/>
              <a:chOff x="0" y="0"/>
              <a:chExt cx="600" cy="600"/>
            </a:xfrm>
          </p:grpSpPr>
          <p:pic>
            <p:nvPicPr>
              <p:cNvPr id="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10" name="Rectangle 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17" name="Group 8"/>
          <p:cNvGrpSpPr>
            <a:grpSpLocks/>
          </p:cNvGrpSpPr>
          <p:nvPr/>
        </p:nvGrpSpPr>
        <p:grpSpPr bwMode="auto">
          <a:xfrm>
            <a:off x="1338263" y="2916464"/>
            <a:ext cx="6870700" cy="1524000"/>
            <a:chOff x="0" y="0"/>
            <a:chExt cx="4328" cy="960"/>
          </a:xfrm>
        </p:grpSpPr>
        <p:sp>
          <p:nvSpPr>
            <p:cNvPr id="18" name="AutoShape 9"/>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19" name="Group 10"/>
            <p:cNvGrpSpPr>
              <a:grpSpLocks/>
            </p:cNvGrpSpPr>
            <p:nvPr/>
          </p:nvGrpSpPr>
          <p:grpSpPr bwMode="auto">
            <a:xfrm>
              <a:off x="3728" y="0"/>
              <a:ext cx="600" cy="600"/>
              <a:chOff x="0" y="0"/>
              <a:chExt cx="600" cy="600"/>
            </a:xfrm>
          </p:grpSpPr>
          <p:pic>
            <p:nvPicPr>
              <p:cNvPr id="20"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1" name="Rectangle 12"/>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22" name="Group 13"/>
          <p:cNvGrpSpPr>
            <a:grpSpLocks/>
          </p:cNvGrpSpPr>
          <p:nvPr/>
        </p:nvGrpSpPr>
        <p:grpSpPr bwMode="auto">
          <a:xfrm>
            <a:off x="1981200" y="4601029"/>
            <a:ext cx="6870700" cy="1524000"/>
            <a:chOff x="0" y="0"/>
            <a:chExt cx="4328" cy="960"/>
          </a:xfrm>
        </p:grpSpPr>
        <p:sp>
          <p:nvSpPr>
            <p:cNvPr id="23" name="AutoShape 1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24" name="Group 15"/>
            <p:cNvGrpSpPr>
              <a:grpSpLocks/>
            </p:cNvGrpSpPr>
            <p:nvPr/>
          </p:nvGrpSpPr>
          <p:grpSpPr bwMode="auto">
            <a:xfrm>
              <a:off x="3728" y="0"/>
              <a:ext cx="600" cy="600"/>
              <a:chOff x="0" y="0"/>
              <a:chExt cx="600" cy="600"/>
            </a:xfrm>
          </p:grpSpPr>
          <p:pic>
            <p:nvPicPr>
              <p:cNvPr id="25" name="Picture 1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6" name="Rectangle 1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6424906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Scrum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smtClean="0"/>
              <a:t>The Scrum meeting helps avoiding other </a:t>
            </a:r>
            <a:r>
              <a:rPr lang="en-US" dirty="0" smtClean="0">
                <a:solidFill>
                  <a:schemeClr val="accent5">
                    <a:lumMod val="20000"/>
                    <a:lumOff val="80000"/>
                  </a:schemeClr>
                </a:solidFill>
              </a:rPr>
              <a:t>unnecessary meetings</a:t>
            </a:r>
          </a:p>
          <a:p>
            <a:pPr>
              <a:lnSpc>
                <a:spcPct val="100000"/>
              </a:lnSpc>
            </a:pPr>
            <a:r>
              <a:rPr lang="en-US" dirty="0" smtClean="0"/>
              <a:t>If a problem needs discussion – this can be done </a:t>
            </a:r>
            <a:r>
              <a:rPr lang="en-US" dirty="0" smtClean="0">
                <a:solidFill>
                  <a:schemeClr val="accent6">
                    <a:lumMod val="20000"/>
                    <a:lumOff val="80000"/>
                  </a:schemeClr>
                </a:solidFill>
              </a:rPr>
              <a:t>after</a:t>
            </a:r>
            <a:r>
              <a:rPr lang="en-US" dirty="0" smtClean="0"/>
              <a:t> the meeting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48226" y="3505200"/>
            <a:ext cx="4047548" cy="2819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0264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Review/Demo </a:t>
            </a:r>
            <a:r>
              <a:rPr lang="en-US" dirty="0"/>
              <a:t>Meeting</a:t>
            </a:r>
          </a:p>
        </p:txBody>
      </p:sp>
      <p:sp>
        <p:nvSpPr>
          <p:cNvPr id="3" name="Content Placeholder 2"/>
          <p:cNvSpPr>
            <a:spLocks noGrp="1"/>
          </p:cNvSpPr>
          <p:nvPr>
            <p:ph idx="1"/>
          </p:nvPr>
        </p:nvSpPr>
        <p:spPr/>
        <p:txBody>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accent5">
                    <a:lumMod val="20000"/>
                    <a:lumOff val="80000"/>
                  </a:schemeClr>
                </a:solidFill>
              </a:rPr>
              <a:t>completed work </a:t>
            </a:r>
            <a:r>
              <a:rPr lang="en-US" dirty="0"/>
              <a:t>to the stakeholders (a.k.a. “the demo</a:t>
            </a:r>
            <a:r>
              <a:rPr lang="en-US" dirty="0" smtClean="0"/>
              <a:t>”)</a:t>
            </a:r>
          </a:p>
          <a:p>
            <a:pPr marL="577850" lvl="1" indent="-220663">
              <a:lnSpc>
                <a:spcPct val="100000"/>
              </a:lnSpc>
            </a:pPr>
            <a:r>
              <a:rPr lang="en-US" dirty="0" smtClean="0"/>
              <a:t>New </a:t>
            </a:r>
            <a:r>
              <a:rPr lang="en-US" dirty="0"/>
              <a:t>features or underlying </a:t>
            </a:r>
            <a:r>
              <a:rPr lang="en-US" dirty="0" smtClean="0"/>
              <a:t>architecture</a:t>
            </a:r>
            <a:endParaRPr lang="en-US" dirty="0"/>
          </a:p>
          <a:p>
            <a:pPr marL="577850" lvl="1" indent="-220663">
              <a:lnSpc>
                <a:spcPct val="100000"/>
              </a:lnSpc>
            </a:pPr>
            <a:r>
              <a:rPr lang="en-US" dirty="0"/>
              <a:t>Incomplete work cannot be demonstrated</a:t>
            </a:r>
          </a:p>
          <a:p>
            <a:pPr marL="577850" lvl="1" indent="-220663">
              <a:lnSpc>
                <a:spcPct val="100000"/>
              </a:lnSpc>
            </a:pPr>
            <a:r>
              <a:rPr lang="en-US" dirty="0" smtClean="0"/>
              <a:t>2-hour preparation </a:t>
            </a:r>
            <a:r>
              <a:rPr lang="en-US" dirty="0"/>
              <a:t>time rule</a:t>
            </a:r>
          </a:p>
          <a:p>
            <a:pPr marL="577850" lvl="1" indent="-220663">
              <a:lnSpc>
                <a:spcPct val="100000"/>
              </a:lnSpc>
            </a:pPr>
            <a:r>
              <a:rPr lang="en-US" dirty="0"/>
              <a:t>No </a:t>
            </a:r>
            <a:r>
              <a:rPr lang="en-US" dirty="0" smtClean="0"/>
              <a:t>slides</a:t>
            </a:r>
          </a:p>
          <a:p>
            <a:pPr>
              <a:lnSpc>
                <a:spcPct val="100000"/>
              </a:lnSpc>
            </a:pPr>
            <a:r>
              <a:rPr lang="en-US" dirty="0"/>
              <a:t>Typically 2.5% of </a:t>
            </a:r>
            <a:r>
              <a:rPr lang="en-US" dirty="0" smtClean="0"/>
              <a:t>Sprint Duration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spTree>
    <p:extLst>
      <p:ext uri="{BB962C8B-B14F-4D97-AF65-F5344CB8AC3E}">
        <p14:creationId xmlns:p14="http://schemas.microsoft.com/office/powerpoint/2010/main" val="1252336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t>
            </a:r>
            <a:r>
              <a:rPr lang="en-US" dirty="0" smtClean="0"/>
              <a:t>are asked</a:t>
            </a:r>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went well </a:t>
            </a:r>
            <a:r>
              <a:rPr lang="en-US" dirty="0"/>
              <a:t>during the sprint? </a:t>
            </a:r>
            <a:endParaRPr lang="en-US" dirty="0" smtClean="0"/>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could be improved </a:t>
            </a:r>
            <a:r>
              <a:rPr lang="en-US" dirty="0"/>
              <a:t>in the next sprint?</a:t>
            </a:r>
          </a:p>
          <a:p>
            <a:pPr>
              <a:lnSpc>
                <a:spcPct val="100000"/>
              </a:lnSpc>
            </a:pPr>
            <a:r>
              <a:rPr lang="en-US" dirty="0"/>
              <a:t>Three hour time </a:t>
            </a:r>
            <a:r>
              <a:rPr lang="en-US" dirty="0" smtClean="0"/>
              <a:t>limit  for </a:t>
            </a:r>
            <a:r>
              <a:rPr lang="en-US" dirty="0"/>
              <a:t>a 4 week Sprint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70143" y="4632960"/>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7947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p>
        </p:txBody>
      </p:sp>
      <p:sp>
        <p:nvSpPr>
          <p:cNvPr id="3" name="Content Placeholder 2"/>
          <p:cNvSpPr>
            <a:spLocks noGrp="1"/>
          </p:cNvSpPr>
          <p:nvPr>
            <p:ph idx="1"/>
          </p:nvPr>
        </p:nvSpPr>
        <p:spPr>
          <a:xfrm>
            <a:off x="228600" y="914400"/>
            <a:ext cx="8686800" cy="5791200"/>
          </a:xfrm>
        </p:spPr>
        <p:txBody>
          <a:bodyPr/>
          <a:lstStyle/>
          <a:p>
            <a:r>
              <a:rPr lang="en-US" sz="2800" dirty="0"/>
              <a:t>In Agile development, user stories are written to capture requirements from the perspectives of developers, testers, and business </a:t>
            </a:r>
            <a:r>
              <a:rPr lang="en-US" sz="2800" dirty="0" smtClean="0"/>
              <a:t>representatives</a:t>
            </a:r>
          </a:p>
          <a:p>
            <a:r>
              <a:rPr lang="en-US" sz="2800" dirty="0"/>
              <a:t>A user story, as a written representation, has the following </a:t>
            </a:r>
            <a:r>
              <a:rPr lang="en-US" sz="2800" dirty="0" smtClean="0"/>
              <a:t>structure</a:t>
            </a:r>
            <a:endParaRPr lang="en-US" sz="2800" dirty="0"/>
          </a:p>
          <a:p>
            <a:pPr marL="347663" lvl="1" indent="0">
              <a:buNone/>
            </a:pPr>
            <a:r>
              <a:rPr lang="en-US" sz="2600" dirty="0"/>
              <a:t>	</a:t>
            </a:r>
            <a:r>
              <a:rPr lang="en-US" dirty="0">
                <a:solidFill>
                  <a:schemeClr val="accent5">
                    <a:lumMod val="20000"/>
                    <a:lumOff val="80000"/>
                  </a:schemeClr>
                </a:solidFill>
              </a:rPr>
              <a:t>As a [user role], 			(WHO)</a:t>
            </a:r>
          </a:p>
          <a:p>
            <a:pPr marL="347663" lvl="1" indent="0">
              <a:buNone/>
            </a:pPr>
            <a:r>
              <a:rPr lang="en-US" dirty="0">
                <a:solidFill>
                  <a:schemeClr val="accent5">
                    <a:lumMod val="20000"/>
                    <a:lumOff val="80000"/>
                  </a:schemeClr>
                </a:solidFill>
              </a:rPr>
              <a:t>	I want to [goal], 			(WHAT)</a:t>
            </a:r>
          </a:p>
          <a:p>
            <a:pPr marL="347663" lvl="1" indent="0">
              <a:buNone/>
            </a:pPr>
            <a:r>
              <a:rPr lang="en-US" dirty="0">
                <a:solidFill>
                  <a:schemeClr val="accent5">
                    <a:lumMod val="20000"/>
                    <a:lumOff val="80000"/>
                  </a:schemeClr>
                </a:solidFill>
              </a:rPr>
              <a:t>	so I can [reason]			(WHY)</a:t>
            </a:r>
          </a:p>
          <a:p>
            <a:endParaRPr lang="en-US" sz="2800" dirty="0"/>
          </a:p>
        </p:txBody>
      </p:sp>
    </p:spTree>
    <p:extLst>
      <p:ext uri="{BB962C8B-B14F-4D97-AF65-F5344CB8AC3E}">
        <p14:creationId xmlns:p14="http://schemas.microsoft.com/office/powerpoint/2010/main" val="3316749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461" y="197497"/>
            <a:ext cx="7086600" cy="838200"/>
          </a:xfrm>
        </p:spPr>
        <p:txBody>
          <a:bodyPr/>
          <a:lstStyle/>
          <a:p>
            <a:r>
              <a:rPr lang="en-US" dirty="0"/>
              <a:t>Estimating Software Development</a:t>
            </a:r>
          </a:p>
        </p:txBody>
      </p:sp>
      <p:pic>
        <p:nvPicPr>
          <p:cNvPr id="4" name="Content Placeholder 3"/>
          <p:cNvPicPr>
            <a:picLocks noGrp="1" noChangeAspect="1"/>
          </p:cNvPicPr>
          <p:nvPr>
            <p:ph idx="1"/>
          </p:nvPr>
        </p:nvPicPr>
        <p:blipFill>
          <a:blip r:embed="rId2"/>
          <a:stretch>
            <a:fillRect/>
          </a:stretch>
        </p:blipFill>
        <p:spPr>
          <a:xfrm>
            <a:off x="1114425" y="1876425"/>
            <a:ext cx="6915150" cy="3867150"/>
          </a:xfrm>
          <a:prstGeom prst="rect">
            <a:avLst/>
          </a:prstGeom>
        </p:spPr>
      </p:pic>
      <p:cxnSp>
        <p:nvCxnSpPr>
          <p:cNvPr id="5" name="Straight Arrow Connector 4"/>
          <p:cNvCxnSpPr/>
          <p:nvPr/>
        </p:nvCxnSpPr>
        <p:spPr>
          <a:xfrm>
            <a:off x="2724539" y="5318449"/>
            <a:ext cx="4749281" cy="9331"/>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H="1" flipV="1">
            <a:off x="2715208" y="2603242"/>
            <a:ext cx="9331" cy="2724538"/>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3648272" y="5570375"/>
            <a:ext cx="2901820"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Effort</a:t>
            </a:r>
            <a:r>
              <a:rPr lang="en-US" sz="2800" b="1" dirty="0">
                <a:solidFill>
                  <a:srgbClr val="EBFFD2"/>
                </a:solidFill>
                <a:effectLst>
                  <a:outerShdw blurRad="38100" dist="38100" dir="2700000" algn="tl">
                    <a:srgbClr val="000000">
                      <a:alpha val="43137"/>
                    </a:srgbClr>
                  </a:outerShdw>
                </a:effectLst>
              </a:rPr>
              <a:t> of  Time</a:t>
            </a:r>
            <a:endParaRPr lang="en-US" sz="2800" b="1" dirty="0">
              <a:solidFill>
                <a:srgbClr val="EBFFD2"/>
              </a:solidFill>
              <a:effectLst>
                <a:outerShdw blurRad="38100" dist="38100" dir="2700000" algn="tl">
                  <a:srgbClr val="000000">
                    <a:alpha val="43137"/>
                  </a:srgbClr>
                </a:outerShdw>
              </a:effectLst>
            </a:endParaRPr>
          </a:p>
        </p:txBody>
      </p:sp>
      <p:sp>
        <p:nvSpPr>
          <p:cNvPr id="11" name="TextBox 10"/>
          <p:cNvSpPr txBox="1"/>
          <p:nvPr/>
        </p:nvSpPr>
        <p:spPr>
          <a:xfrm>
            <a:off x="849086" y="3582955"/>
            <a:ext cx="1688841"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Accuracy</a:t>
            </a:r>
          </a:p>
        </p:txBody>
      </p:sp>
      <p:sp>
        <p:nvSpPr>
          <p:cNvPr id="12" name="TextBox 11"/>
          <p:cNvSpPr txBox="1"/>
          <p:nvPr/>
        </p:nvSpPr>
        <p:spPr>
          <a:xfrm>
            <a:off x="713209" y="1408837"/>
            <a:ext cx="5090432" cy="553998"/>
          </a:xfrm>
          <a:prstGeom prst="rect">
            <a:avLst/>
          </a:prstGeom>
          <a:noFill/>
        </p:spPr>
        <p:txBody>
          <a:bodyPr wrap="square" rtlCol="0">
            <a:spAutoFit/>
          </a:bodyPr>
          <a:lstStyle/>
          <a:p>
            <a:r>
              <a:rPr lang="en-US" sz="3000" b="1" dirty="0">
                <a:solidFill>
                  <a:schemeClr val="accent5">
                    <a:lumMod val="20000"/>
                    <a:lumOff val="80000"/>
                  </a:schemeClr>
                </a:solidFill>
                <a:effectLst>
                  <a:outerShdw blurRad="38100" dist="38100" dir="2700000" algn="tl">
                    <a:srgbClr val="000000">
                      <a:alpha val="43137"/>
                    </a:srgbClr>
                  </a:outerShdw>
                </a:effectLst>
              </a:rPr>
              <a:t>Estimation is often </a:t>
            </a:r>
            <a:r>
              <a:rPr lang="en-US" sz="3000" b="1" dirty="0">
                <a:solidFill>
                  <a:schemeClr val="accent5">
                    <a:lumMod val="20000"/>
                    <a:lumOff val="80000"/>
                  </a:schemeClr>
                </a:solidFill>
                <a:effectLst>
                  <a:outerShdw blurRad="38100" dist="38100" dir="2700000" algn="tl">
                    <a:srgbClr val="000000">
                      <a:alpha val="43137"/>
                    </a:srgbClr>
                  </a:outerShdw>
                </a:effectLst>
              </a:rPr>
              <a:t>expensive</a:t>
            </a:r>
            <a:endParaRPr lang="en-US" sz="3000" b="1" dirty="0">
              <a:solidFill>
                <a:schemeClr val="accent5">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2342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877"/>
            <a:ext cx="7086600" cy="838200"/>
          </a:xfrm>
        </p:spPr>
        <p:txBody>
          <a:bodyPr/>
          <a:lstStyle/>
          <a:p>
            <a:r>
              <a:rPr lang="en-US" dirty="0" smtClean="0"/>
              <a:t>Story Points</a:t>
            </a:r>
            <a:endParaRPr lang="en-US" dirty="0"/>
          </a:p>
        </p:txBody>
      </p:sp>
      <p:sp>
        <p:nvSpPr>
          <p:cNvPr id="7" name="Rectangle 6"/>
          <p:cNvSpPr/>
          <p:nvPr/>
        </p:nvSpPr>
        <p:spPr>
          <a:xfrm>
            <a:off x="335902" y="914400"/>
            <a:ext cx="7931020" cy="4955203"/>
          </a:xfrm>
          <a:prstGeom prst="rect">
            <a:avLst/>
          </a:prstGeom>
        </p:spPr>
        <p:txBody>
          <a:bodyPr wrap="square">
            <a:spAutoFit/>
          </a:bodyPr>
          <a:lstStyle/>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Very common way to estimate work</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Based on size, effort and complexity, </a:t>
            </a:r>
            <a:r>
              <a:rPr lang="en-US" sz="3200" b="1" dirty="0">
                <a:solidFill>
                  <a:schemeClr val="accent5">
                    <a:lumMod val="20000"/>
                    <a:lumOff val="80000"/>
                  </a:schemeClr>
                </a:solidFill>
                <a:effectLst>
                  <a:outerShdw blurRad="38100" dist="38100" dir="2700000" algn="tl">
                    <a:srgbClr val="000000">
                      <a:alpha val="43137"/>
                    </a:srgbClr>
                  </a:outerShdw>
                </a:effectLst>
              </a:rPr>
              <a:t>not </a:t>
            </a:r>
            <a:r>
              <a:rPr lang="en-US" sz="3200" b="1" dirty="0" smtClean="0">
                <a:solidFill>
                  <a:schemeClr val="accent5">
                    <a:lumMod val="20000"/>
                    <a:lumOff val="80000"/>
                  </a:schemeClr>
                </a:solidFill>
                <a:effectLst>
                  <a:outerShdw blurRad="38100" dist="38100" dir="2700000" algn="tl">
                    <a:srgbClr val="000000">
                      <a:alpha val="43137"/>
                    </a:srgbClr>
                  </a:outerShdw>
                </a:effectLst>
              </a:rPr>
              <a:t>duration</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err="1">
                <a:solidFill>
                  <a:srgbClr val="EBFFD2"/>
                </a:solidFill>
                <a:effectLst>
                  <a:outerShdw blurRad="38100" dist="38100" dir="2700000" algn="tl">
                    <a:srgbClr val="000000">
                      <a:alpha val="43137"/>
                    </a:srgbClr>
                  </a:outerShdw>
                </a:effectLst>
              </a:rPr>
              <a:t>Unitless</a:t>
            </a:r>
            <a:r>
              <a:rPr lang="en-US" sz="3200" b="1" dirty="0">
                <a:solidFill>
                  <a:srgbClr val="EBFFD2"/>
                </a:solidFill>
                <a:effectLst>
                  <a:outerShdw blurRad="38100" dist="38100" dir="2700000" algn="tl">
                    <a:srgbClr val="000000">
                      <a:alpha val="43137"/>
                    </a:srgbClr>
                  </a:outerShdw>
                </a:effectLst>
              </a:rPr>
              <a:t> and numerically relative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Different for each team of estimators</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Points are additive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Based on historical reality</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Easy to use and </a:t>
            </a:r>
            <a:r>
              <a:rPr lang="en-US" sz="3200" b="1" dirty="0" smtClean="0">
                <a:solidFill>
                  <a:srgbClr val="EBFFD2"/>
                </a:solidFill>
                <a:effectLst>
                  <a:outerShdw blurRad="38100" dist="38100" dir="2700000" algn="tl">
                    <a:srgbClr val="000000">
                      <a:alpha val="43137"/>
                    </a:srgbClr>
                  </a:outerShdw>
                </a:effectLst>
              </a:rPr>
              <a:t>understand</a:t>
            </a:r>
            <a:endParaRPr lang="en-US" sz="3200" b="1" dirty="0">
              <a:solidFill>
                <a:srgbClr val="EBFFD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856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 (2)</a:t>
            </a:r>
            <a:endParaRPr lang="en-US" dirty="0"/>
          </a:p>
        </p:txBody>
      </p:sp>
      <p:sp>
        <p:nvSpPr>
          <p:cNvPr id="3" name="Content Placeholder 2"/>
          <p:cNvSpPr>
            <a:spLocks noGrp="1"/>
          </p:cNvSpPr>
          <p:nvPr>
            <p:ph idx="1"/>
          </p:nvPr>
        </p:nvSpPr>
        <p:spPr/>
        <p:txBody>
          <a:bodyPr/>
          <a:lstStyle/>
          <a:p>
            <a:r>
              <a:rPr lang="en-US" dirty="0" smtClean="0"/>
              <a:t>Using Story Points</a:t>
            </a:r>
          </a:p>
          <a:p>
            <a:pPr marL="357188" lvl="1" indent="0">
              <a:buNone/>
            </a:pPr>
            <a:r>
              <a:rPr lang="en-US" dirty="0" smtClean="0"/>
              <a:t>We can see right away</a:t>
            </a:r>
          </a:p>
          <a:p>
            <a:pPr marL="871538" lvl="1" indent="-514350">
              <a:buFont typeface="+mj-lt"/>
              <a:buAutoNum type="arabicPeriod"/>
            </a:pPr>
            <a:r>
              <a:rPr lang="en-US" dirty="0" smtClean="0"/>
              <a:t>Which work items cost the most</a:t>
            </a:r>
          </a:p>
          <a:p>
            <a:pPr marL="871538" lvl="1" indent="-514350">
              <a:buFont typeface="+mj-lt"/>
              <a:buAutoNum type="arabicPeriod"/>
            </a:pPr>
            <a:r>
              <a:rPr lang="en-US" dirty="0" smtClean="0"/>
              <a:t>Total cost of all the work</a:t>
            </a:r>
          </a:p>
          <a:p>
            <a:pPr marL="871538" lvl="1" indent="-514350">
              <a:buFont typeface="+mj-lt"/>
              <a:buAutoNum type="arabicPeriod"/>
            </a:pPr>
            <a:r>
              <a:rPr lang="en-US" dirty="0" smtClean="0"/>
              <a:t>Total cost to an iteration</a:t>
            </a:r>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22139258"/>
              </p:ext>
            </p:extLst>
          </p:nvPr>
        </p:nvGraphicFramePr>
        <p:xfrm>
          <a:off x="6882298" y="1378339"/>
          <a:ext cx="1852127" cy="4450080"/>
        </p:xfrm>
        <a:graphic>
          <a:graphicData uri="http://schemas.openxmlformats.org/drawingml/2006/table">
            <a:tbl>
              <a:tblPr firstRow="1" bandRow="1">
                <a:tableStyleId>{2D5ABB26-0587-4C30-8999-92F81FD0307C}</a:tableStyleId>
              </a:tblPr>
              <a:tblGrid>
                <a:gridCol w="1852127"/>
              </a:tblGrid>
              <a:tr h="370840">
                <a:tc>
                  <a:txBody>
                    <a:bodyPr/>
                    <a:lstStyle/>
                    <a:p>
                      <a:pPr algn="ctr"/>
                      <a:r>
                        <a:rPr lang="en-US" sz="1800" b="1" kern="1200" dirty="0" smtClean="0">
                          <a:solidFill>
                            <a:srgbClr val="EBFFD2"/>
                          </a:solidFill>
                          <a:effectLst>
                            <a:outerShdw blurRad="38100" dist="38100" dir="2700000" algn="tl">
                              <a:srgbClr val="000000">
                                <a:alpha val="43137"/>
                              </a:srgbClr>
                            </a:outerShdw>
                          </a:effectLst>
                          <a:latin typeface="+mn-lt"/>
                          <a:ea typeface="+mn-ea"/>
                          <a:cs typeface="+mn-cs"/>
                        </a:rPr>
                        <a:t>Product Backlog </a:t>
                      </a:r>
                      <a:endParaRPr lang="en-US" sz="18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a:lnB w="28575" cap="flat" cmpd="sng" algn="ctr">
                      <a:solidFill>
                        <a:schemeClr val="bg1"/>
                      </a:solidFill>
                      <a:prstDash val="solid"/>
                      <a:round/>
                      <a:headEnd type="none" w="med" len="med"/>
                      <a:tailEnd type="none" w="med" len="med"/>
                    </a:lnB>
                  </a:tcPr>
                </a:tc>
              </a:tr>
              <a:tr h="370840">
                <a:tc>
                  <a:txBody>
                    <a:bodyPr/>
                    <a:lstStyle/>
                    <a:p>
                      <a:pPr algn="ct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00999108"/>
              </p:ext>
            </p:extLst>
          </p:nvPr>
        </p:nvGraphicFramePr>
        <p:xfrm>
          <a:off x="4860859" y="4720979"/>
          <a:ext cx="1666875" cy="1107440"/>
        </p:xfrm>
        <a:graphic>
          <a:graphicData uri="http://schemas.openxmlformats.org/drawingml/2006/table">
            <a:tbl>
              <a:tblPr firstRow="1" bandRow="1">
                <a:tableStyleId>{5C22544A-7EE6-4342-B048-85BDC9FD1C3A}</a:tableStyleId>
              </a:tblPr>
              <a:tblGrid>
                <a:gridCol w="1666875"/>
              </a:tblGrid>
              <a:tr h="129553">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Defect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Requirement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Constraint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22093196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92958"/>
            <a:ext cx="8229600" cy="685800"/>
          </a:xfrm>
        </p:spPr>
        <p:txBody>
          <a:bodyPr/>
          <a:lstStyle/>
          <a:p>
            <a:r>
              <a:rPr lang="en-US" dirty="0" smtClean="0"/>
              <a:t>Planning Poker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750" t="8955" r="7028" b="7463"/>
          <a:stretch/>
        </p:blipFill>
        <p:spPr>
          <a:xfrm>
            <a:off x="1933546" y="2068007"/>
            <a:ext cx="5276908" cy="4059161"/>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081833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Poker Rules</a:t>
            </a:r>
          </a:p>
        </p:txBody>
      </p:sp>
      <p:sp>
        <p:nvSpPr>
          <p:cNvPr id="3" name="Content Placeholder 2"/>
          <p:cNvSpPr>
            <a:spLocks noGrp="1"/>
          </p:cNvSpPr>
          <p:nvPr>
            <p:ph idx="1"/>
          </p:nvPr>
        </p:nvSpPr>
        <p:spPr/>
        <p:txBody>
          <a:bodyPr/>
          <a:lstStyle/>
          <a:p>
            <a:r>
              <a:rPr lang="en-US" sz="2800" dirty="0" smtClean="0"/>
              <a:t>Each </a:t>
            </a:r>
            <a:r>
              <a:rPr lang="en-US" sz="2800" dirty="0"/>
              <a:t>estimator has a deck of estimation </a:t>
            </a:r>
            <a:r>
              <a:rPr lang="en-US" sz="2800" dirty="0" smtClean="0"/>
              <a:t>cards</a:t>
            </a:r>
            <a:endParaRPr lang="en-US" sz="2800" dirty="0" smtClean="0"/>
          </a:p>
          <a:p>
            <a:pPr lvl="1"/>
            <a:r>
              <a:rPr lang="en-US" sz="2600" dirty="0" smtClean="0"/>
              <a:t>Values </a:t>
            </a:r>
            <a:r>
              <a:rPr lang="en-US" sz="2600" dirty="0"/>
              <a:t>similar to the Fibonacci sequence </a:t>
            </a:r>
            <a:r>
              <a:rPr lang="en-US" sz="2600" dirty="0" smtClean="0"/>
              <a:t>(0</a:t>
            </a:r>
            <a:r>
              <a:rPr lang="en-US" sz="2600" dirty="0"/>
              <a:t>, 1, 2, 3, 5, 8, 13, 21, 34, 55…) </a:t>
            </a:r>
          </a:p>
          <a:p>
            <a:r>
              <a:rPr lang="en-US" sz="2800" dirty="0"/>
              <a:t>Customer/Product Owner reads a story and it’s discussed </a:t>
            </a:r>
            <a:r>
              <a:rPr lang="en-US" sz="2800" dirty="0" smtClean="0"/>
              <a:t>briefly</a:t>
            </a:r>
            <a:endParaRPr lang="en-US" sz="2800" dirty="0"/>
          </a:p>
          <a:p>
            <a:r>
              <a:rPr lang="en-US" sz="2800" dirty="0"/>
              <a:t>Each estimator selects a card that’s his or her </a:t>
            </a:r>
            <a:r>
              <a:rPr lang="en-US" sz="2800" dirty="0" smtClean="0"/>
              <a:t>estimate</a:t>
            </a:r>
            <a:endParaRPr lang="en-US" sz="2800" dirty="0"/>
          </a:p>
          <a:p>
            <a:r>
              <a:rPr lang="en-US" sz="2800" dirty="0"/>
              <a:t>Cards are turned over so all can see them (synchronously</a:t>
            </a:r>
            <a:r>
              <a:rPr lang="en-US" sz="2800" dirty="0" smtClean="0"/>
              <a:t>)</a:t>
            </a:r>
            <a:endParaRPr lang="en-US" sz="2800" dirty="0"/>
          </a:p>
          <a:p>
            <a:r>
              <a:rPr lang="en-US" sz="2800" dirty="0"/>
              <a:t>Discuss differences (especially outliers</a:t>
            </a:r>
            <a:r>
              <a:rPr lang="en-US" sz="2800" dirty="0" smtClean="0"/>
              <a:t>)</a:t>
            </a:r>
            <a:endParaRPr lang="en-US" sz="2800" dirty="0"/>
          </a:p>
          <a:p>
            <a:r>
              <a:rPr lang="en-US" sz="2800" dirty="0"/>
              <a:t>Re-estimate until estimates </a:t>
            </a:r>
            <a:r>
              <a:rPr lang="en-US" sz="2800" dirty="0" smtClean="0"/>
              <a:t>converge</a:t>
            </a:r>
            <a:endParaRPr lang="en-US" sz="2800" dirty="0"/>
          </a:p>
        </p:txBody>
      </p:sp>
    </p:spTree>
    <p:extLst>
      <p:ext uri="{BB962C8B-B14F-4D97-AF65-F5344CB8AC3E}">
        <p14:creationId xmlns:p14="http://schemas.microsoft.com/office/powerpoint/2010/main" val="4235223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themeOverride>
</file>

<file path=docProps/app.xml><?xml version="1.0" encoding="utf-8"?>
<Properties xmlns="http://schemas.openxmlformats.org/officeDocument/2006/extended-properties" xmlns:vt="http://schemas.openxmlformats.org/officeDocument/2006/docPropsVTypes">
  <Template/>
  <TotalTime>1572</TotalTime>
  <Words>4040</Words>
  <Application>Microsoft Office PowerPoint</Application>
  <PresentationFormat>On-screen Show (4:3)</PresentationFormat>
  <Paragraphs>825</Paragraphs>
  <Slides>102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Corbel (Body)</vt:lpstr>
      <vt:lpstr>Arial</vt:lpstr>
      <vt:lpstr>Arial Rounded MT Bold</vt:lpstr>
      <vt:lpstr>Calibri</vt:lpstr>
      <vt:lpstr>Cambria</vt:lpstr>
      <vt:lpstr>Consolas</vt:lpstr>
      <vt:lpstr>Corbel</vt:lpstr>
      <vt:lpstr>Wingdings 2</vt:lpstr>
      <vt:lpstr>Telerik Academy Theme</vt:lpstr>
      <vt:lpstr>Software Development Models</vt:lpstr>
      <vt:lpstr>The Lectors</vt:lpstr>
      <vt:lpstr>Table of Contents</vt:lpstr>
      <vt:lpstr>What is a Development Model?</vt:lpstr>
      <vt:lpstr>Software Development  Lifecycle Stages</vt:lpstr>
      <vt:lpstr>The Waterfall Development Process</vt:lpstr>
      <vt:lpstr>The Waterfall Process</vt:lpstr>
      <vt:lpstr>The Waterfall Model</vt:lpstr>
      <vt:lpstr>V-model </vt:lpstr>
      <vt:lpstr>The General V-model</vt:lpstr>
      <vt:lpstr>The V-model Scheme</vt:lpstr>
      <vt:lpstr>Development Tasks</vt:lpstr>
      <vt:lpstr>Development Tasks (2)</vt:lpstr>
      <vt:lpstr>Development Tasks (3)</vt:lpstr>
      <vt:lpstr>Testing Tasks</vt:lpstr>
      <vt:lpstr>Testing Tasks (2)</vt:lpstr>
      <vt:lpstr>Levels of Abstraction</vt:lpstr>
      <vt:lpstr>Validation and Verification</vt:lpstr>
      <vt:lpstr>Iterative-incremental Development Models</vt:lpstr>
      <vt:lpstr>Iterative and Incremental Development</vt:lpstr>
      <vt:lpstr>Advantages</vt:lpstr>
      <vt:lpstr>Disadvantages</vt:lpstr>
      <vt:lpstr>Initialization Step</vt:lpstr>
      <vt:lpstr>Iteration Step</vt:lpstr>
      <vt:lpstr>Project Control List</vt:lpstr>
      <vt:lpstr>Iterative Development Phases</vt:lpstr>
      <vt:lpstr>Iterative Development Phases (2)</vt:lpstr>
      <vt:lpstr>Iterative-incremental Models Examples</vt:lpstr>
      <vt:lpstr>Agile Development</vt:lpstr>
      <vt:lpstr>What is Agile Development?</vt:lpstr>
      <vt:lpstr>The Agile Manifesto</vt:lpstr>
      <vt:lpstr>The Agile Manifesto</vt:lpstr>
      <vt:lpstr>Agile Manifesto Principles</vt:lpstr>
      <vt:lpstr>Agile Manifesto Principles (2)</vt:lpstr>
      <vt:lpstr>Agile Characteristics</vt:lpstr>
      <vt:lpstr>Agile Characteristics (2)</vt:lpstr>
      <vt:lpstr>Agile Characteristics (3)</vt:lpstr>
      <vt:lpstr>Agile Characteristics (4)</vt:lpstr>
      <vt:lpstr>Agile Methodologies</vt:lpstr>
      <vt:lpstr>Extreme Programming</vt:lpstr>
      <vt:lpstr>Extreme Programming</vt:lpstr>
      <vt:lpstr>Extreme Programming (2)</vt:lpstr>
      <vt:lpstr>XP basic values</vt:lpstr>
      <vt:lpstr>XP basic values (2)</vt:lpstr>
      <vt:lpstr>XP basic values (3)</vt:lpstr>
      <vt:lpstr>XP basic values (4)</vt:lpstr>
      <vt:lpstr>XP basic values (5)</vt:lpstr>
      <vt:lpstr>Planning / Feedback Loops</vt:lpstr>
      <vt:lpstr>Extreme Programming: The 12 Key Practices</vt:lpstr>
      <vt:lpstr>Test Driven Development</vt:lpstr>
      <vt:lpstr>The Test Driven Development Cycle</vt:lpstr>
      <vt:lpstr>Development Cycle</vt:lpstr>
      <vt:lpstr>Advantages of TDD</vt:lpstr>
      <vt:lpstr>Disadvantages of TDD</vt:lpstr>
      <vt:lpstr>Why Write the Test Before the Code?</vt:lpstr>
      <vt:lpstr>Why Make it Fail First?</vt:lpstr>
      <vt:lpstr>Why Refactor?</vt:lpstr>
      <vt:lpstr>Scrum</vt:lpstr>
      <vt:lpstr>Scrum</vt:lpstr>
      <vt:lpstr>Scrum (2)</vt:lpstr>
      <vt:lpstr>Scrum (3)</vt:lpstr>
      <vt:lpstr>Scrum (4)</vt:lpstr>
      <vt:lpstr>Pigs and Chickens</vt:lpstr>
      <vt:lpstr>Scrum Roles</vt:lpstr>
      <vt:lpstr>Scrum Core Roles</vt:lpstr>
      <vt:lpstr>The Scrum Master</vt:lpstr>
      <vt:lpstr>The Scrum Master (2)</vt:lpstr>
      <vt:lpstr>The Team</vt:lpstr>
      <vt:lpstr>The Team (2)</vt:lpstr>
      <vt:lpstr>The Product Owner</vt:lpstr>
      <vt:lpstr>The Product Owner (2)</vt:lpstr>
      <vt:lpstr>Scrum Ancillary Roles  </vt:lpstr>
      <vt:lpstr>Scrum Ancillary Roles (2)  </vt:lpstr>
      <vt:lpstr>The Scrum Process Framework</vt:lpstr>
      <vt:lpstr>Scrum Terminology</vt:lpstr>
      <vt:lpstr>Product Backlog</vt:lpstr>
      <vt:lpstr>A Sample Product Backlog</vt:lpstr>
      <vt:lpstr>Release Backlog</vt:lpstr>
      <vt:lpstr>Sprint Backlog</vt:lpstr>
      <vt:lpstr>Sprint Backlog (2)</vt:lpstr>
      <vt:lpstr>A Sample Sprint Backlog</vt:lpstr>
      <vt:lpstr>Sprint Burn Down Chart</vt:lpstr>
      <vt:lpstr>A Sample Burn Down Chart</vt:lpstr>
      <vt:lpstr>Bug Backlog</vt:lpstr>
      <vt:lpstr>Team Backlog</vt:lpstr>
      <vt:lpstr>Scrum Practices</vt:lpstr>
      <vt:lpstr>Sprint Planning Meeting</vt:lpstr>
      <vt:lpstr>Sprint Planning Meeting (2)</vt:lpstr>
      <vt:lpstr>The Daily Scrum</vt:lpstr>
      <vt:lpstr>The Daily Scrum (2)</vt:lpstr>
      <vt:lpstr>The Daily Scrum (3)</vt:lpstr>
      <vt:lpstr>Sprint Review/Demo Meeting</vt:lpstr>
      <vt:lpstr>Sprint Retrospective</vt:lpstr>
      <vt:lpstr>User Story </vt:lpstr>
      <vt:lpstr>Estimating Software Development</vt:lpstr>
      <vt:lpstr>Story Points</vt:lpstr>
      <vt:lpstr>Story Points (2)</vt:lpstr>
      <vt:lpstr>Planning Poker</vt:lpstr>
      <vt:lpstr>Planning Poker Rules</vt:lpstr>
      <vt:lpstr>Who Uses Scrum?</vt:lpstr>
      <vt:lpstr>Software Development Models</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Models</dc:title>
  <dc:creator>Asya Georgieva</dc:creator>
  <cp:lastModifiedBy>Asya Georgieva</cp:lastModifiedBy>
  <cp:revision>81</cp:revision>
  <dcterms:created xsi:type="dcterms:W3CDTF">2013-05-01T14:52:33Z</dcterms:created>
  <dcterms:modified xsi:type="dcterms:W3CDTF">2015-11-10T16:09:45Z</dcterms:modified>
</cp:coreProperties>
</file>